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284" r:id="rId2"/>
    <p:sldId id="285" r:id="rId3"/>
    <p:sldId id="288" r:id="rId4"/>
    <p:sldId id="305" r:id="rId5"/>
    <p:sldId id="283" r:id="rId6"/>
    <p:sldId id="308" r:id="rId7"/>
    <p:sldId id="309" r:id="rId8"/>
    <p:sldId id="290" r:id="rId9"/>
    <p:sldId id="291" r:id="rId10"/>
    <p:sldId id="286" r:id="rId11"/>
    <p:sldId id="287" r:id="rId12"/>
    <p:sldId id="289" r:id="rId13"/>
    <p:sldId id="292" r:id="rId14"/>
    <p:sldId id="293" r:id="rId15"/>
    <p:sldId id="306" r:id="rId16"/>
    <p:sldId id="294" r:id="rId17"/>
    <p:sldId id="295" r:id="rId18"/>
    <p:sldId id="307" r:id="rId19"/>
    <p:sldId id="296" r:id="rId20"/>
    <p:sldId id="297" r:id="rId21"/>
    <p:sldId id="298" r:id="rId22"/>
    <p:sldId id="299" r:id="rId23"/>
    <p:sldId id="300" r:id="rId24"/>
    <p:sldId id="301" r:id="rId25"/>
    <p:sldId id="302" r:id="rId26"/>
    <p:sldId id="303" r:id="rId27"/>
    <p:sldId id="304" r:id="rId28"/>
  </p:sldIdLst>
  <p:sldSz cx="9144000" cy="5143500" type="screen16x9"/>
  <p:notesSz cx="6669088" cy="9872663"/>
  <p:defaultTextStyle>
    <a:defPPr>
      <a:defRPr lang="hu-HU"/>
    </a:defPPr>
    <a:lvl1pPr marL="0" algn="l" defTabSz="816358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8179" algn="l" defTabSz="816358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6358" algn="l" defTabSz="816358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24535" algn="l" defTabSz="816358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32713" algn="l" defTabSz="816358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40892" algn="l" defTabSz="816358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49071" algn="l" defTabSz="816358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57248" algn="l" defTabSz="816358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65425" algn="l" defTabSz="816358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F1DE"/>
    <a:srgbClr val="FDEADA"/>
    <a:srgbClr val="000000"/>
    <a:srgbClr val="006633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Közepesen sötét stílus 2 – 6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Közepesen sötét stílus 2 – 3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Közepesen sötét stílus 2 – 2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99" autoAdjust="0"/>
    <p:restoredTop sz="69907" autoAdjust="0"/>
  </p:normalViewPr>
  <p:slideViewPr>
    <p:cSldViewPr>
      <p:cViewPr>
        <p:scale>
          <a:sx n="100" d="100"/>
          <a:sy n="100" d="100"/>
        </p:scale>
        <p:origin x="-1944" y="-10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96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777993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3615AB-F426-49EF-8A19-A38C91955BA2}" type="datetimeFigureOut">
              <a:rPr lang="hu-HU" smtClean="0"/>
              <a:t>2018.11.13.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376745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777993" y="9376745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7EF2BB-4875-4107-AE30-D7BB89EA6F1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582524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993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5807CD-BCF9-814D-AD9B-0BA7F9C2C00F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863" y="739775"/>
            <a:ext cx="6583362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689515"/>
            <a:ext cx="533527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6745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993" y="9376745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9340B-B18C-8641-BC9C-302038F7F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643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44450" y="739775"/>
            <a:ext cx="6580188" cy="370205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9340B-B18C-8641-BC9C-302038F7F4E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867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9340B-B18C-8641-BC9C-302038F7F4E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8235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9340B-B18C-8641-BC9C-302038F7F4E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823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9340B-B18C-8641-BC9C-302038F7F4E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8235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44450" y="739775"/>
            <a:ext cx="6580188" cy="370205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9340B-B18C-8641-BC9C-302038F7F4E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8670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44450" y="739775"/>
            <a:ext cx="6580188" cy="370205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9340B-B18C-8641-BC9C-302038F7F4E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867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994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/>
              <a:t>2018.11.13.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67742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154783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154783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/>
              <a:t>2018.11.13.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27318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1597826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8" y="2914651"/>
            <a:ext cx="6400801" cy="131444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81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3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7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0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457200" y="4767267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/>
              <a:t>2018.11.13.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6" y="4767267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4767267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26426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/>
              <a:t>2018.11.13.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64816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/>
              <a:t>2018.11.13.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97350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900115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900115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/>
              <a:t>2018.11.13.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37256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/>
              <a:t>2018.11.13.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80604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/>
              <a:t>2018.11.13.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80407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/>
              <a:t>2018.11.13.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51988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/>
              <a:t>2018.11.13.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129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/>
              <a:t>2018.11.13.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88851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" y="595"/>
            <a:ext cx="9141882" cy="5142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694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portal.nebih.gov.hu/-/gyumolcs-termohelyi-kataszter-es-gyumolcs-ultetveny-telepites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esinfru.hu/termohely-minosites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papir.gov.hu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ortal.nebih.gov.hu/-/gyumolcs-termohelyi-kataszter-es-gyumolcs-ultetveny-telepites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portal.nebih.gov.hu/-/gyumolcs-termohelyi-kataszter-es-gyumolcs-ultetveny-telepites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lyazat.gov.hu/vp2-4136-17-borszlltetvny-telepts-tmogatsa-1" TargetMode="External"/><Relationship Id="rId2" Type="http://schemas.openxmlformats.org/officeDocument/2006/relationships/hyperlink" Target="http://www.mvh.allamkincstar.gov.hu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://njt.hu/cgi_bin/njt_doc.cgi?docid=207024.351513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4048" y="1"/>
            <a:ext cx="1849951" cy="1275605"/>
          </a:xfrm>
          <a:prstGeom prst="rect">
            <a:avLst/>
          </a:prstGeom>
        </p:spPr>
      </p:pic>
      <p:sp>
        <p:nvSpPr>
          <p:cNvPr id="5" name="Cím 1"/>
          <p:cNvSpPr txBox="1">
            <a:spLocks/>
          </p:cNvSpPr>
          <p:nvPr/>
        </p:nvSpPr>
        <p:spPr>
          <a:xfrm>
            <a:off x="693415" y="1059582"/>
            <a:ext cx="7772400" cy="1224136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sz="31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Szőlő- és gyümölcstermesztés pályázati lehetőségei, a telepítés</a:t>
            </a:r>
          </a:p>
          <a:p>
            <a:r>
              <a:rPr lang="hu-HU" sz="31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engedélyezésének rendszere</a:t>
            </a:r>
            <a:endParaRPr lang="hu-HU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7" name="Cím 1"/>
          <p:cNvSpPr txBox="1">
            <a:spLocks/>
          </p:cNvSpPr>
          <p:nvPr/>
        </p:nvSpPr>
        <p:spPr>
          <a:xfrm>
            <a:off x="683568" y="2787774"/>
            <a:ext cx="7772400" cy="1296144"/>
          </a:xfrm>
          <a:prstGeom prst="rect">
            <a:avLst/>
          </a:prstGeom>
        </p:spPr>
        <p:txBody>
          <a:bodyPr vert="horz" lIns="81636" tIns="40819" rIns="81636" bIns="40819" rtlCol="0" anchor="ctr">
            <a:normAutofit fontScale="85000" lnSpcReduction="20000"/>
          </a:bodyPr>
          <a:lstStyle>
            <a:lvl1pPr algn="ctr" defTabSz="816358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sz="1800" b="1" dirty="0">
                <a:solidFill>
                  <a:srgbClr val="006633"/>
                </a:solidFill>
                <a:latin typeface="Trebuchet MS" panose="020B0603020202020204" pitchFamily="34" charset="0"/>
              </a:rPr>
              <a:t>Zsolnai </a:t>
            </a:r>
            <a:r>
              <a:rPr lang="hu-HU" sz="18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Balázs</a:t>
            </a:r>
          </a:p>
          <a:p>
            <a:r>
              <a:rPr lang="hu-HU" sz="18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dr</a:t>
            </a:r>
            <a:r>
              <a:rPr lang="hu-HU" sz="1800" b="1" dirty="0">
                <a:solidFill>
                  <a:srgbClr val="006633"/>
                </a:solidFill>
                <a:latin typeface="Trebuchet MS" panose="020B0603020202020204" pitchFamily="34" charset="0"/>
              </a:rPr>
              <a:t>. Sidlovits </a:t>
            </a:r>
            <a:r>
              <a:rPr lang="hu-HU" sz="18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Diána</a:t>
            </a:r>
          </a:p>
          <a:p>
            <a:r>
              <a:rPr lang="hu-HU" sz="18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Fodor Zoltán</a:t>
            </a:r>
          </a:p>
          <a:p>
            <a:endParaRPr lang="hu-HU" sz="1800" b="1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r>
              <a:rPr lang="hu-HU" sz="18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NAK</a:t>
            </a:r>
          </a:p>
          <a:p>
            <a:r>
              <a:rPr lang="hu-HU" sz="18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Mezőgazdasági Igazgatóság</a:t>
            </a:r>
            <a:endParaRPr lang="hu-HU" sz="18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6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0" y="4155925"/>
            <a:ext cx="9144000" cy="10779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827" y="4282926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798" y="2229749"/>
            <a:ext cx="2878682" cy="2159011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7694"/>
            <a:ext cx="3670300" cy="263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047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10952" y="843558"/>
            <a:ext cx="8553536" cy="3528392"/>
          </a:xfrm>
        </p:spPr>
        <p:txBody>
          <a:bodyPr>
            <a:normAutofit fontScale="85000" lnSpcReduction="10000"/>
          </a:bodyPr>
          <a:lstStyle/>
          <a:p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2018. január 1. - </a:t>
            </a:r>
            <a:r>
              <a:rPr lang="hu-HU" sz="2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Gyümölcs termőhelyi kataszterbe vétel 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változása:</a:t>
            </a:r>
          </a:p>
          <a:p>
            <a:endParaRPr lang="hu-HU" sz="13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lvl="1"/>
            <a:r>
              <a:rPr lang="hu-HU" sz="16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Ökológiai szakvélemény csatolása </a:t>
            </a:r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 kérelemhez – már nem lehet a </a:t>
            </a:r>
            <a:r>
              <a:rPr lang="hu-HU" sz="1600" dirty="0" err="1" smtClean="0">
                <a:solidFill>
                  <a:srgbClr val="006633"/>
                </a:solidFill>
                <a:latin typeface="Trebuchet MS" panose="020B0603020202020204" pitchFamily="34" charset="0"/>
              </a:rPr>
              <a:t>NÉBIH-en</a:t>
            </a:r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keresztül kérni</a:t>
            </a:r>
          </a:p>
          <a:p>
            <a:pPr lvl="1"/>
            <a:r>
              <a:rPr lang="hu-HU" sz="1600" dirty="0">
                <a:solidFill>
                  <a:srgbClr val="006633"/>
                </a:solidFill>
                <a:latin typeface="Trebuchet MS" panose="020B0603020202020204" pitchFamily="34" charset="0"/>
              </a:rPr>
              <a:t>Kérelem formanyomtatvány: </a:t>
            </a:r>
            <a:r>
              <a:rPr lang="hu-HU" sz="1600" dirty="0">
                <a:solidFill>
                  <a:srgbClr val="006633"/>
                </a:solidFill>
                <a:latin typeface="Trebuchet MS" panose="020B0603020202020204" pitchFamily="34" charset="0"/>
                <a:hlinkClick r:id="rId3"/>
              </a:rPr>
              <a:t>http://portal.nebih.gov.hu/-/</a:t>
            </a:r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  <a:hlinkClick r:id="rId3"/>
              </a:rPr>
              <a:t>gyumolcs-termohelyi-kataszter-es-gyumolcs-ultetveny-telepites</a:t>
            </a:r>
            <a:r>
              <a:rPr lang="hu-HU" sz="1600" dirty="0">
                <a:solidFill>
                  <a:srgbClr val="006633"/>
                </a:solidFill>
                <a:latin typeface="Trebuchet MS" panose="020B0603020202020204" pitchFamily="34" charset="0"/>
              </a:rPr>
              <a:t> </a:t>
            </a:r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tölthető le</a:t>
            </a:r>
          </a:p>
          <a:p>
            <a:pPr lvl="1"/>
            <a:r>
              <a:rPr lang="hu-HU" sz="16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Szakvélemény beszerzése</a:t>
            </a:r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: NAIK Gyümölcstermesztési Kutatóintézettől  </a:t>
            </a:r>
            <a:r>
              <a:rPr lang="hu-HU" sz="1600" dirty="0">
                <a:solidFill>
                  <a:srgbClr val="006633"/>
                </a:solidFill>
                <a:latin typeface="Trebuchet MS" panose="020B0603020202020204" pitchFamily="34" charset="0"/>
                <a:hlinkClick r:id="rId4"/>
              </a:rPr>
              <a:t>http://</a:t>
            </a:r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  <a:hlinkClick r:id="rId4"/>
              </a:rPr>
              <a:t>resinfru.hu/termohely-minosites</a:t>
            </a:r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</a:t>
            </a:r>
            <a:endParaRPr lang="hu-HU" sz="16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lvl="1"/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Szükséges hozzá a talajvédelmi terv</a:t>
            </a:r>
          </a:p>
          <a:p>
            <a:pPr lvl="1"/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Besorolás: NAIK helyszíni szemléje alapján</a:t>
            </a:r>
          </a:p>
          <a:p>
            <a:pPr lvl="1"/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Szakvélemény beszerzésének díja: 20 000-70 000 Ft+ÁFA + tanácsadási óradíj 10 000 Ft+ÁFA</a:t>
            </a:r>
          </a:p>
          <a:p>
            <a:pPr marL="457200" lvl="1" indent="0">
              <a:buNone/>
            </a:pPr>
            <a:endParaRPr lang="hu-HU" sz="12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57150" indent="0">
              <a:buNone/>
            </a:pPr>
            <a:r>
              <a:rPr lang="hu-HU" sz="2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Saját forrásból történő telepítéshez nem kötelező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, de javasolt meggyőződni a termőhelyi alkalmasságról</a:t>
            </a:r>
          </a:p>
          <a:p>
            <a:pPr marL="57150" indent="0">
              <a:buNone/>
            </a:pPr>
            <a:r>
              <a:rPr lang="hu-HU" sz="2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Beruházási támogatás igénylése esetén (VP) kötelező!</a:t>
            </a:r>
          </a:p>
          <a:p>
            <a:endParaRPr lang="hu-HU" sz="20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endParaRPr lang="hu-HU" sz="20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6480720" cy="429188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 smtClean="0">
                <a:solidFill>
                  <a:srgbClr val="006633"/>
                </a:solidFill>
              </a:rPr>
              <a:t>Gyümölcsültetvények telepítés Engedélyezése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77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10952" y="807554"/>
            <a:ext cx="8322096" cy="3528392"/>
          </a:xfrm>
        </p:spPr>
        <p:txBody>
          <a:bodyPr>
            <a:normAutofit lnSpcReduction="10000"/>
          </a:bodyPr>
          <a:lstStyle/>
          <a:p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2018. január 1. – </a:t>
            </a:r>
            <a:r>
              <a:rPr lang="hu-HU" sz="2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Gyümölcsültetvény kataszter felállítása</a:t>
            </a:r>
          </a:p>
          <a:p>
            <a:pPr lvl="1"/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Gyümölcsültetvények közhiteles nyilvántartása</a:t>
            </a:r>
          </a:p>
          <a:p>
            <a:pPr lvl="1"/>
            <a:r>
              <a:rPr lang="hu-HU" sz="16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2018. január 1. előtt engedély nélkül telepített ültetvények szankciómentes bejelentése 2018. december 31-ig</a:t>
            </a:r>
          </a:p>
          <a:p>
            <a:pPr lvl="1"/>
            <a:r>
              <a:rPr lang="hu-HU" sz="16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Bejelentés </a:t>
            </a:r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– ültetvénnyel kapcsolatos adatok</a:t>
            </a:r>
          </a:p>
          <a:p>
            <a:pPr lvl="2"/>
            <a:r>
              <a:rPr lang="hu-HU" sz="1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2 500 m</a:t>
            </a:r>
            <a:r>
              <a:rPr lang="hu-HU" sz="1400" baseline="30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2</a:t>
            </a:r>
            <a:r>
              <a:rPr lang="hu-HU" sz="1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–t meghaladó ültetvény </a:t>
            </a:r>
            <a:r>
              <a:rPr lang="hu-HU" sz="1400" i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(összefüggő??? </a:t>
            </a:r>
            <a:r>
              <a:rPr lang="hu-HU" sz="1400" i="1" dirty="0" smtClean="0">
                <a:solidFill>
                  <a:srgbClr val="006633"/>
                </a:solidFill>
                <a:latin typeface="Arial Narrow"/>
              </a:rPr>
              <a:t>→ várjuk az AM jogértelmezését</a:t>
            </a:r>
            <a:r>
              <a:rPr lang="hu-HU" sz="1400" i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)</a:t>
            </a:r>
          </a:p>
          <a:p>
            <a:pPr lvl="2"/>
            <a:r>
              <a:rPr lang="hu-HU" sz="1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illetékes telepítési hatósághoz (=megyeszékhely szerinti járási hivatalhoz)</a:t>
            </a:r>
          </a:p>
          <a:p>
            <a:pPr lvl="2"/>
            <a:r>
              <a:rPr lang="hu-HU" sz="1400" dirty="0">
                <a:solidFill>
                  <a:srgbClr val="006633"/>
                </a:solidFill>
                <a:latin typeface="Trebuchet MS" panose="020B0603020202020204" pitchFamily="34" charset="0"/>
              </a:rPr>
              <a:t>f</a:t>
            </a:r>
            <a:r>
              <a:rPr lang="hu-HU" sz="1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ormanyomtatványon: telepítési hatóság által kiadott űrlapon (2. sz. melléklet)</a:t>
            </a:r>
          </a:p>
          <a:p>
            <a:pPr lvl="2"/>
            <a:r>
              <a:rPr lang="hu-HU" sz="1400" dirty="0">
                <a:solidFill>
                  <a:srgbClr val="006633"/>
                </a:solidFill>
                <a:latin typeface="Trebuchet MS" panose="020B0603020202020204" pitchFamily="34" charset="0"/>
              </a:rPr>
              <a:t>n</a:t>
            </a:r>
            <a:r>
              <a:rPr lang="hu-HU" sz="1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em kell hozzá mást csatolni!</a:t>
            </a:r>
          </a:p>
          <a:p>
            <a:pPr lvl="2"/>
            <a:r>
              <a:rPr lang="hu-HU" sz="1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illetékmentes</a:t>
            </a:r>
          </a:p>
          <a:p>
            <a:pPr lvl="1"/>
            <a:r>
              <a:rPr lang="hu-HU" sz="16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Kötelezettség elmulasztása: </a:t>
            </a:r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20 000 – 50 000 Ft bírság</a:t>
            </a:r>
          </a:p>
          <a:p>
            <a:pPr lvl="1"/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2018. január 1. előtt engedéllyel telepített ültetvények: adategyeztetés miatt szükséges a bejelentés</a:t>
            </a:r>
          </a:p>
          <a:p>
            <a:pPr lvl="1"/>
            <a:endParaRPr lang="hu-HU" sz="16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endParaRPr lang="hu-HU" sz="20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endParaRPr lang="hu-HU" sz="20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6480720" cy="429188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 smtClean="0">
                <a:solidFill>
                  <a:srgbClr val="006633"/>
                </a:solidFill>
              </a:rPr>
              <a:t>Gyümölcsültetvények telepítés Engedélyezése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23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102249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10952" y="843558"/>
            <a:ext cx="8322096" cy="3528392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hu-HU" sz="16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endParaRPr lang="hu-HU" sz="20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endParaRPr lang="hu-HU" sz="20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6480720" cy="429188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 smtClean="0">
                <a:solidFill>
                  <a:srgbClr val="006633"/>
                </a:solidFill>
              </a:rPr>
              <a:t>Gyümölcsültetvények telepítés Engedélyezése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9" name="Kép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36" y="713891"/>
            <a:ext cx="6408732" cy="36445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752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382" y="4192588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10952" y="807554"/>
            <a:ext cx="8322096" cy="3528392"/>
          </a:xfrm>
        </p:spPr>
        <p:txBody>
          <a:bodyPr>
            <a:normAutofit/>
          </a:bodyPr>
          <a:lstStyle/>
          <a:p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Bejelentés:</a:t>
            </a:r>
          </a:p>
          <a:p>
            <a:pPr lvl="1"/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Természetes személyek: </a:t>
            </a:r>
          </a:p>
          <a:p>
            <a:pPr lvl="2"/>
            <a:r>
              <a:rPr lang="hu-HU" sz="12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Elektronikusan (e-papíron): </a:t>
            </a:r>
            <a:r>
              <a:rPr lang="hu-HU" sz="1200" dirty="0">
                <a:hlinkClick r:id="rId3"/>
              </a:rPr>
              <a:t>https://epapir.gov.hu</a:t>
            </a:r>
            <a:r>
              <a:rPr lang="hu-HU" sz="1200" dirty="0" smtClean="0">
                <a:hlinkClick r:id="rId3"/>
              </a:rPr>
              <a:t>/</a:t>
            </a:r>
            <a:r>
              <a:rPr lang="hu-HU" sz="1200" dirty="0" smtClean="0"/>
              <a:t> </a:t>
            </a:r>
            <a:endParaRPr lang="hu-HU" sz="12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lvl="2"/>
            <a:r>
              <a:rPr lang="hu-HU" sz="12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Postán az illetékes telepítési hatósághoz</a:t>
            </a:r>
            <a:endParaRPr lang="hu-HU" sz="1200" dirty="0" smtClean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lvl="1"/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Egyéni vállalkozók: ügyfélkapun</a:t>
            </a:r>
          </a:p>
          <a:p>
            <a:pPr lvl="1"/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Gazdálkodó szervezetek: cégkapun</a:t>
            </a:r>
          </a:p>
          <a:p>
            <a:pPr lvl="1"/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Címzés: </a:t>
            </a:r>
            <a:r>
              <a:rPr lang="hu-HU" sz="1700" dirty="0" smtClean="0"/>
              <a:t>a </a:t>
            </a:r>
            <a:r>
              <a:rPr lang="hu-HU" sz="1700" dirty="0"/>
              <a:t>megyei Kormányhivatal</a:t>
            </a:r>
            <a:r>
              <a:rPr lang="hu-HU" sz="1700" dirty="0" smtClean="0"/>
              <a:t>, megyeszékhely </a:t>
            </a:r>
            <a:r>
              <a:rPr lang="hu-HU" sz="1700" dirty="0"/>
              <a:t>szerinti Járási Hivatal, mint címzett megjelölése után a kormányhivatali ügyek, </a:t>
            </a:r>
            <a:r>
              <a:rPr lang="hu-HU" sz="1700" dirty="0" smtClean="0"/>
              <a:t>majd a </a:t>
            </a:r>
            <a:r>
              <a:rPr lang="hu-HU" sz="1700" dirty="0"/>
              <a:t>földművelésügyi- és mezőgazdasági igazgatási feladatok kiválasztásával, és az </a:t>
            </a:r>
            <a:r>
              <a:rPr lang="hu-HU" sz="1700" dirty="0" smtClean="0"/>
              <a:t>űrlap becsatolásával </a:t>
            </a:r>
            <a:r>
              <a:rPr lang="hu-HU" sz="1700" dirty="0"/>
              <a:t>lehet bejelentését elektronikusan </a:t>
            </a:r>
            <a:r>
              <a:rPr lang="hu-HU" sz="1700" dirty="0" smtClean="0"/>
              <a:t>megküldeni</a:t>
            </a:r>
          </a:p>
          <a:p>
            <a:pPr lvl="1"/>
            <a:r>
              <a:rPr lang="hu-HU" sz="17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Illetékes telepítési </a:t>
            </a:r>
            <a:r>
              <a:rPr lang="hu-HU" sz="1700" dirty="0">
                <a:solidFill>
                  <a:srgbClr val="006633"/>
                </a:solidFill>
                <a:latin typeface="Trebuchet MS" panose="020B0603020202020204" pitchFamily="34" charset="0"/>
              </a:rPr>
              <a:t>hatóságok listája: </a:t>
            </a:r>
            <a:r>
              <a:rPr lang="hu-HU" sz="1700" dirty="0">
                <a:solidFill>
                  <a:srgbClr val="006633"/>
                </a:solidFill>
                <a:latin typeface="Trebuchet MS" panose="020B0603020202020204" pitchFamily="34" charset="0"/>
                <a:hlinkClick r:id="rId4"/>
              </a:rPr>
              <a:t>http://portal.nebih.gov.hu/-/</a:t>
            </a:r>
            <a:r>
              <a:rPr lang="hu-HU" sz="1700" dirty="0" smtClean="0">
                <a:solidFill>
                  <a:srgbClr val="006633"/>
                </a:solidFill>
                <a:latin typeface="Trebuchet MS" panose="020B0603020202020204" pitchFamily="34" charset="0"/>
                <a:hlinkClick r:id="rId4"/>
              </a:rPr>
              <a:t>gyumolcs-termohelyi-kataszter-es-gyumolcs-ultetveny-telepites</a:t>
            </a:r>
            <a:r>
              <a:rPr lang="hu-HU" sz="17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</a:t>
            </a:r>
            <a:endParaRPr lang="hu-HU" sz="20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endParaRPr lang="hu-HU" sz="20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6480720" cy="429188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 smtClean="0">
                <a:solidFill>
                  <a:srgbClr val="006633"/>
                </a:solidFill>
              </a:rPr>
              <a:t>Gyümölcsültetvények telepítés Engedélyezése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20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10952" y="807554"/>
            <a:ext cx="8322096" cy="3528392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hu-HU" sz="16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lvl="1"/>
            <a:endParaRPr lang="hu-HU" sz="16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endParaRPr lang="hu-HU" sz="20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endParaRPr lang="hu-HU" sz="20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08981" y="195486"/>
            <a:ext cx="6480720" cy="429188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 smtClean="0">
                <a:solidFill>
                  <a:srgbClr val="006633"/>
                </a:solidFill>
              </a:rPr>
              <a:t>Gyümölcsültetvények telepítés Engedélyezése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47" y="4213126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Tábláza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7246822"/>
              </p:ext>
            </p:extLst>
          </p:nvPr>
        </p:nvGraphicFramePr>
        <p:xfrm>
          <a:off x="308981" y="624674"/>
          <a:ext cx="8655506" cy="369500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470931"/>
                <a:gridCol w="2808312"/>
                <a:gridCol w="2376263"/>
              </a:tblGrid>
              <a:tr h="303807">
                <a:tc>
                  <a:txBody>
                    <a:bodyPr/>
                    <a:lstStyle/>
                    <a:p>
                      <a:pPr algn="ctr"/>
                      <a:r>
                        <a:rPr lang="hu-HU" sz="1200" dirty="0">
                          <a:effectLst/>
                        </a:rPr>
                        <a:t>Feladatkör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>
                          <a:effectLst/>
                        </a:rPr>
                        <a:t>Kérelem / bejelentés benyújtásának helye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>
                          <a:effectLst/>
                        </a:rPr>
                        <a:t>Eljáró hatóság</a:t>
                      </a:r>
                    </a:p>
                  </a:txBody>
                  <a:tcPr marL="28575" marR="28575" marT="28575" marB="28575" anchor="ctr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hu-HU" sz="1200" b="1" dirty="0">
                          <a:effectLst/>
                        </a:rPr>
                        <a:t>Gyümölcs termőhelyi kataszter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hu-HU" sz="1200">
                          <a:effectLst/>
                        </a:rPr>
                        <a:t> 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hu-HU" sz="1200" dirty="0">
                          <a:effectLst/>
                        </a:rPr>
                        <a:t> </a:t>
                      </a:r>
                    </a:p>
                  </a:txBody>
                  <a:tcPr marL="28575" marR="28575" marT="28575" marB="28575" anchor="ctr"/>
                </a:tc>
              </a:tr>
              <a:tr h="28803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hu-HU" sz="1200" dirty="0">
                          <a:effectLst/>
                        </a:rPr>
                        <a:t>kérelem </a:t>
                      </a:r>
                      <a:r>
                        <a:rPr lang="hu-HU" sz="1200" dirty="0" smtClean="0">
                          <a:effectLst/>
                        </a:rPr>
                        <a:t>benyújtása (NAIK szakvéleménnyel együtt!)</a:t>
                      </a:r>
                      <a:endParaRPr lang="hu-HU" sz="1200" dirty="0">
                        <a:effectLst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>
                          <a:effectLst/>
                        </a:rPr>
                        <a:t>NÉBIH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>
                          <a:effectLst/>
                        </a:rPr>
                        <a:t>NÉBIH</a:t>
                      </a:r>
                    </a:p>
                  </a:txBody>
                  <a:tcPr marL="28575" marR="28575" marT="28575" marB="28575" anchor="ctr"/>
                </a:tc>
              </a:tr>
              <a:tr h="28803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hu-HU" sz="1200" dirty="0">
                          <a:effectLst/>
                        </a:rPr>
                        <a:t>nyilvántartás vezetése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>
                          <a:effectLst/>
                        </a:rPr>
                        <a:t> 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>
                          <a:effectLst/>
                        </a:rPr>
                        <a:t>NÉBIH</a:t>
                      </a:r>
                    </a:p>
                  </a:txBody>
                  <a:tcPr marL="28575" marR="28575" marT="28575" marB="28575" anchor="ctr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hu-HU" sz="1200" b="1">
                          <a:effectLst/>
                        </a:rPr>
                        <a:t>Gyümölcs telepítés / kivágás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b="1" dirty="0">
                          <a:effectLst/>
                        </a:rPr>
                        <a:t> 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b="1" dirty="0">
                          <a:effectLst/>
                        </a:rPr>
                        <a:t> </a:t>
                      </a:r>
                    </a:p>
                  </a:txBody>
                  <a:tcPr marL="28575" marR="28575" marT="28575" marB="28575" anchor="ctr"/>
                </a:tc>
              </a:tr>
              <a:tr h="360040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hu-HU" sz="1200" dirty="0">
                          <a:effectLst/>
                        </a:rPr>
                        <a:t>telepítési szándék bejelentése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>
                          <a:effectLst/>
                        </a:rPr>
                        <a:t>megyeszékhely szerinti járási hivatal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>
                          <a:effectLst/>
                        </a:rPr>
                        <a:t>megyeszékhely szerinti járási hivatal</a:t>
                      </a:r>
                    </a:p>
                  </a:txBody>
                  <a:tcPr marL="28575" marR="28575" marT="28575" marB="28575" anchor="ctr"/>
                </a:tc>
              </a:tr>
              <a:tr h="452234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hu-HU" sz="1200" dirty="0">
                          <a:effectLst/>
                        </a:rPr>
                        <a:t>telepítés bejelentése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>
                          <a:effectLst/>
                        </a:rPr>
                        <a:t>megyeszékhely szerinti </a:t>
                      </a:r>
                      <a:r>
                        <a:rPr lang="hu-HU" sz="1200" dirty="0" smtClean="0">
                          <a:effectLst/>
                        </a:rPr>
                        <a:t>járási hivatal</a:t>
                      </a:r>
                      <a:endParaRPr lang="hu-HU" sz="1200" dirty="0">
                        <a:effectLst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200" dirty="0">
                          <a:effectLst/>
                        </a:rPr>
                        <a:t> </a:t>
                      </a:r>
                      <a:r>
                        <a:rPr lang="hu-HU" sz="1200" dirty="0" smtClean="0">
                          <a:effectLst/>
                        </a:rPr>
                        <a:t>megyeszékhely szerinti járási hivatal</a:t>
                      </a:r>
                    </a:p>
                  </a:txBody>
                  <a:tcPr marL="28575" marR="28575" marT="28575" marB="28575" anchor="ctr"/>
                </a:tc>
              </a:tr>
              <a:tr h="40041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hu-HU" sz="1200" strike="sngStrike" dirty="0">
                          <a:effectLst/>
                        </a:rPr>
                        <a:t>termőre fordulás bejelentése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strike="sngStrike" dirty="0">
                          <a:effectLst/>
                        </a:rPr>
                        <a:t>megyeszékhely szerinti járási hivatal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strike="sngStrike" dirty="0">
                          <a:effectLst/>
                        </a:rPr>
                        <a:t>megyeszékhely szerinti járási hivatal</a:t>
                      </a:r>
                    </a:p>
                  </a:txBody>
                  <a:tcPr marL="28575" marR="28575" marT="28575" marB="28575" anchor="ctr"/>
                </a:tc>
              </a:tr>
              <a:tr h="420598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hu-HU" sz="1200" dirty="0">
                          <a:effectLst/>
                        </a:rPr>
                        <a:t>kivágás bejelentése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>
                          <a:effectLst/>
                        </a:rPr>
                        <a:t>megyeszékhely szerinti járási hivatal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>
                          <a:effectLst/>
                        </a:rPr>
                        <a:t>megyeszékhely szerinti járási hivatal</a:t>
                      </a:r>
                    </a:p>
                  </a:txBody>
                  <a:tcPr marL="28575" marR="28575" marT="28575" marB="28575" anchor="ctr"/>
                </a:tc>
              </a:tr>
              <a:tr h="500799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hu-HU" sz="1200" dirty="0">
                          <a:effectLst/>
                        </a:rPr>
                        <a:t>nyilvántartás vezetése (ültetvény kataszter</a:t>
                      </a:r>
                      <a:r>
                        <a:rPr lang="hu-HU" sz="1200" dirty="0" smtClean="0">
                          <a:effectLst/>
                        </a:rPr>
                        <a:t>) és 2018.01.01. előtt telepített ültetvények bejelentése /adategyeztetés</a:t>
                      </a:r>
                      <a:endParaRPr lang="hu-HU" sz="1200" dirty="0">
                        <a:effectLst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200" dirty="0">
                          <a:effectLst/>
                        </a:rPr>
                        <a:t> </a:t>
                      </a:r>
                      <a:r>
                        <a:rPr lang="hu-HU" sz="1200" dirty="0" smtClean="0">
                          <a:effectLst/>
                        </a:rPr>
                        <a:t>megyeszékhely szerinti járási hivatal</a:t>
                      </a:r>
                      <a:endParaRPr lang="hu-HU" sz="1200" dirty="0">
                        <a:effectLst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>
                          <a:effectLst/>
                        </a:rPr>
                        <a:t>megyeszékhely szerinti járási hivatal</a:t>
                      </a:r>
                    </a:p>
                  </a:txBody>
                  <a:tcPr marL="28575" marR="28575" marT="28575" marB="2857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754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3568" y="411510"/>
            <a:ext cx="7772400" cy="1224136"/>
          </a:xfrm>
        </p:spPr>
        <p:txBody>
          <a:bodyPr>
            <a:normAutofit/>
          </a:bodyPr>
          <a:lstStyle/>
          <a:p>
            <a:r>
              <a:rPr lang="hu-HU" sz="3100" b="1" dirty="0" smtClean="0">
                <a:solidFill>
                  <a:srgbClr val="006633"/>
                </a:solidFill>
                <a:latin typeface="Titillium" pitchFamily="50" charset="-18"/>
              </a:rPr>
              <a:t>Csemegeszőlő ültetvény</a:t>
            </a:r>
            <a:br>
              <a:rPr lang="hu-HU" sz="3100" b="1" dirty="0" smtClean="0">
                <a:solidFill>
                  <a:srgbClr val="006633"/>
                </a:solidFill>
                <a:latin typeface="Titillium" pitchFamily="50" charset="-18"/>
              </a:rPr>
            </a:br>
            <a:r>
              <a:rPr lang="hu-HU" sz="3100" dirty="0" smtClean="0">
                <a:solidFill>
                  <a:srgbClr val="006633"/>
                </a:solidFill>
                <a:latin typeface="Titillium" pitchFamily="50" charset="-18"/>
              </a:rPr>
              <a:t>2018</a:t>
            </a:r>
            <a:endParaRPr lang="hu-HU" sz="4400" dirty="0">
              <a:solidFill>
                <a:srgbClr val="006633"/>
              </a:solidFill>
              <a:latin typeface="Titillium" pitchFamily="50" charset="-18"/>
            </a:endParaRPr>
          </a:p>
        </p:txBody>
      </p:sp>
      <p:sp>
        <p:nvSpPr>
          <p:cNvPr id="6" name="Cím 1"/>
          <p:cNvSpPr txBox="1">
            <a:spLocks/>
          </p:cNvSpPr>
          <p:nvPr/>
        </p:nvSpPr>
        <p:spPr>
          <a:xfrm>
            <a:off x="683568" y="2355727"/>
            <a:ext cx="7772400" cy="504056"/>
          </a:xfrm>
          <a:prstGeom prst="rect">
            <a:avLst/>
          </a:prstGeom>
        </p:spPr>
        <p:txBody>
          <a:bodyPr vert="horz" lIns="81636" tIns="40819" rIns="81636" bIns="40819" rtlCol="0" anchor="ctr">
            <a:normAutofit/>
          </a:bodyPr>
          <a:lstStyle>
            <a:lvl1pPr algn="ctr" defTabSz="816358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hu-HU" sz="2000" dirty="0">
              <a:solidFill>
                <a:srgbClr val="006633"/>
              </a:solidFill>
              <a:latin typeface="Titillium" pitchFamily="50" charset="-18"/>
            </a:endParaRPr>
          </a:p>
        </p:txBody>
      </p:sp>
      <p:sp>
        <p:nvSpPr>
          <p:cNvPr id="9" name="Cím 1"/>
          <p:cNvSpPr txBox="1">
            <a:spLocks/>
          </p:cNvSpPr>
          <p:nvPr/>
        </p:nvSpPr>
        <p:spPr>
          <a:xfrm>
            <a:off x="323528" y="4587975"/>
            <a:ext cx="7776864" cy="504056"/>
          </a:xfrm>
          <a:prstGeom prst="rect">
            <a:avLst/>
          </a:prstGeom>
        </p:spPr>
        <p:txBody>
          <a:bodyPr vert="horz" lIns="81636" tIns="40819" rIns="81636" bIns="40819" rtlCol="0" anchor="ctr">
            <a:normAutofit/>
          </a:bodyPr>
          <a:lstStyle>
            <a:lvl1pPr algn="ctr" defTabSz="816358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hu-HU" sz="1200" dirty="0">
              <a:solidFill>
                <a:srgbClr val="FFFFFF"/>
              </a:solidFill>
              <a:latin typeface="Titillium" pitchFamily="50" charset="-18"/>
            </a:endParaRPr>
          </a:p>
        </p:txBody>
      </p:sp>
      <p:grpSp>
        <p:nvGrpSpPr>
          <p:cNvPr id="10" name="Csoportba foglalás 9"/>
          <p:cNvGrpSpPr/>
          <p:nvPr/>
        </p:nvGrpSpPr>
        <p:grpSpPr>
          <a:xfrm>
            <a:off x="0" y="4011910"/>
            <a:ext cx="9144000" cy="1131590"/>
            <a:chOff x="0" y="4011910"/>
            <a:chExt cx="9144000" cy="1131590"/>
          </a:xfrm>
        </p:grpSpPr>
        <p:sp>
          <p:nvSpPr>
            <p:cNvPr id="11" name="Téglalap 10"/>
            <p:cNvSpPr/>
            <p:nvPr/>
          </p:nvSpPr>
          <p:spPr>
            <a:xfrm>
              <a:off x="0" y="4011910"/>
              <a:ext cx="9144000" cy="11315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dirty="0"/>
                <a:t>Csoportos tájékoztatókhoz aktualizált </a:t>
              </a:r>
              <a:r>
                <a:rPr lang="hu-HU" dirty="0" err="1"/>
                <a:t>ppt-k</a:t>
              </a:r>
              <a:r>
                <a:rPr lang="hu-HU" dirty="0"/>
                <a:t> bekérése</a:t>
              </a:r>
            </a:p>
          </p:txBody>
        </p:sp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382" y="4192588"/>
              <a:ext cx="7267575" cy="950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" name="Kép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905901"/>
            <a:ext cx="3384376" cy="190371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966103"/>
            <a:ext cx="3307904" cy="186069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val="102604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382" y="4192588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10952" y="807554"/>
            <a:ext cx="8322096" cy="3528392"/>
          </a:xfrm>
        </p:spPr>
        <p:txBody>
          <a:bodyPr>
            <a:normAutofit/>
          </a:bodyPr>
          <a:lstStyle/>
          <a:p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1 000 m</a:t>
            </a:r>
            <a:r>
              <a:rPr lang="hu-HU" sz="2000" baseline="30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2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felett engedélyköteles</a:t>
            </a:r>
          </a:p>
          <a:p>
            <a:r>
              <a:rPr lang="hu-HU" sz="2000" dirty="0">
                <a:solidFill>
                  <a:srgbClr val="006633"/>
                </a:solidFill>
                <a:latin typeface="Trebuchet MS" panose="020B0603020202020204" pitchFamily="34" charset="0"/>
              </a:rPr>
              <a:t>T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ermőhelyi kataszteri alkalmasság</a:t>
            </a:r>
          </a:p>
          <a:p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Telepíthető fajta:</a:t>
            </a:r>
          </a:p>
          <a:p>
            <a:pPr lvl="1"/>
            <a:r>
              <a:rPr lang="hu-HU" sz="1600" dirty="0">
                <a:solidFill>
                  <a:srgbClr val="006633"/>
                </a:solidFill>
                <a:latin typeface="Trebuchet MS" panose="020B0603020202020204" pitchFamily="34" charset="0"/>
              </a:rPr>
              <a:t>a Nemzeti Fajtajegyzékben vagy a Közösségi Fajtajegyzékben </a:t>
            </a:r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szerepel</a:t>
            </a:r>
            <a:endParaRPr lang="hu-HU" sz="16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lvl="1"/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állami </a:t>
            </a:r>
            <a:r>
              <a:rPr lang="hu-HU" sz="1600" dirty="0">
                <a:solidFill>
                  <a:srgbClr val="006633"/>
                </a:solidFill>
                <a:latin typeface="Trebuchet MS" panose="020B0603020202020204" pitchFamily="34" charset="0"/>
              </a:rPr>
              <a:t>elismerésre bejelentett és egyedi szaporítási engedéllyel </a:t>
            </a:r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rendelkezik</a:t>
            </a:r>
          </a:p>
          <a:p>
            <a:pPr lvl="1"/>
            <a:r>
              <a:rPr lang="hu-HU" sz="1600" dirty="0">
                <a:solidFill>
                  <a:srgbClr val="006633"/>
                </a:solidFill>
                <a:latin typeface="Trebuchet MS" panose="020B0603020202020204" pitchFamily="34" charset="0"/>
              </a:rPr>
              <a:t>m</a:t>
            </a:r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inősített szaporítóanyag használható fel</a:t>
            </a:r>
            <a:endParaRPr lang="hu-HU" sz="16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r>
              <a:rPr lang="hu-HU" sz="2000" dirty="0">
                <a:solidFill>
                  <a:srgbClr val="006633"/>
                </a:solidFill>
                <a:latin typeface="Trebuchet MS" panose="020B0603020202020204" pitchFamily="34" charset="0"/>
              </a:rPr>
              <a:t>Talajvédelmi 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terv – 5 évnél nem régebbi</a:t>
            </a:r>
          </a:p>
          <a:p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Eljáró hatóság (6 járási hivatal)</a:t>
            </a: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lvl="1"/>
            <a:r>
              <a:rPr lang="hu-HU" sz="17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Illetékes engedélyező </a:t>
            </a:r>
            <a:r>
              <a:rPr lang="hu-HU" sz="1700" dirty="0">
                <a:solidFill>
                  <a:srgbClr val="006633"/>
                </a:solidFill>
                <a:latin typeface="Trebuchet MS" panose="020B0603020202020204" pitchFamily="34" charset="0"/>
              </a:rPr>
              <a:t>hatóságok listája: </a:t>
            </a:r>
            <a:r>
              <a:rPr lang="hu-HU" sz="1700" dirty="0">
                <a:solidFill>
                  <a:srgbClr val="006633"/>
                </a:solidFill>
                <a:latin typeface="Trebuchet MS" panose="020B0603020202020204" pitchFamily="34" charset="0"/>
                <a:hlinkClick r:id="rId3"/>
              </a:rPr>
              <a:t>http://portal.nebih.gov.hu/-/</a:t>
            </a:r>
            <a:r>
              <a:rPr lang="hu-HU" sz="1700" dirty="0" smtClean="0">
                <a:solidFill>
                  <a:srgbClr val="006633"/>
                </a:solidFill>
                <a:latin typeface="Trebuchet MS" panose="020B0603020202020204" pitchFamily="34" charset="0"/>
                <a:hlinkClick r:id="rId3"/>
              </a:rPr>
              <a:t>gyumolcs-termohelyi-kataszter-es-gyumolcs-ultetveny-telepites</a:t>
            </a:r>
            <a:r>
              <a:rPr lang="hu-HU" sz="17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</a:t>
            </a:r>
          </a:p>
          <a:p>
            <a:endParaRPr lang="hu-HU" sz="20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7488832" cy="429188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 smtClean="0">
                <a:solidFill>
                  <a:srgbClr val="006633"/>
                </a:solidFill>
              </a:rPr>
              <a:t>Csemegeszőlő ültetvény telepítésének Engedélyezése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21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4011910"/>
            <a:ext cx="9144000" cy="1131590"/>
            <a:chOff x="0" y="4011910"/>
            <a:chExt cx="9144000" cy="1131590"/>
          </a:xfrm>
        </p:grpSpPr>
        <p:sp>
          <p:nvSpPr>
            <p:cNvPr id="6" name="Téglalap 5"/>
            <p:cNvSpPr/>
            <p:nvPr/>
          </p:nvSpPr>
          <p:spPr>
            <a:xfrm>
              <a:off x="0" y="4011910"/>
              <a:ext cx="9144000" cy="11315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dirty="0"/>
                <a:t>Csoportos tájékoztatókhoz aktualizált </a:t>
              </a:r>
              <a:r>
                <a:rPr lang="hu-HU" dirty="0" err="1"/>
                <a:t>ppt-k</a:t>
              </a:r>
              <a:r>
                <a:rPr lang="hu-HU" dirty="0"/>
                <a:t> bekérése</a:t>
              </a: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382" y="4192588"/>
              <a:ext cx="7267575" cy="950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10952" y="1140818"/>
            <a:ext cx="8322096" cy="3528392"/>
          </a:xfrm>
        </p:spPr>
        <p:txBody>
          <a:bodyPr>
            <a:normAutofit/>
          </a:bodyPr>
          <a:lstStyle/>
          <a:p>
            <a:r>
              <a:rPr lang="hu-HU" sz="2000" dirty="0">
                <a:solidFill>
                  <a:srgbClr val="006633"/>
                </a:solidFill>
                <a:latin typeface="Trebuchet MS" panose="020B0603020202020204" pitchFamily="34" charset="0"/>
              </a:rPr>
              <a:t>Engedély érvényességi ideje: 3 év</a:t>
            </a:r>
          </a:p>
          <a:p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Termőre fordulás bejelentése az engedélyező hatósághoz</a:t>
            </a:r>
          </a:p>
          <a:p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Ültetvénykataszterbe vétel + adatok megküldése:</a:t>
            </a:r>
          </a:p>
          <a:p>
            <a:pPr lvl="1"/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az illetékes hegybírónak</a:t>
            </a:r>
          </a:p>
          <a:p>
            <a:pPr lvl="1"/>
            <a:r>
              <a:rPr lang="hu-HU" sz="1600" dirty="0" err="1" smtClean="0">
                <a:solidFill>
                  <a:srgbClr val="006633"/>
                </a:solidFill>
                <a:latin typeface="Trebuchet MS" panose="020B0603020202020204" pitchFamily="34" charset="0"/>
              </a:rPr>
              <a:t>NÉBIH-nek</a:t>
            </a:r>
            <a:endParaRPr lang="hu-HU" sz="16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lvl="1"/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Földmérési hatóságnak  </a:t>
            </a:r>
            <a:r>
              <a:rPr lang="hu-HU" sz="1600" dirty="0">
                <a:solidFill>
                  <a:srgbClr val="006633"/>
                </a:solidFill>
                <a:latin typeface="Trebuchet MS" panose="020B0603020202020204" pitchFamily="34" charset="0"/>
              </a:rPr>
              <a:t>→ VINGIS csemegeszőlő </a:t>
            </a:r>
            <a:r>
              <a:rPr lang="hu-HU" sz="1600" dirty="0" err="1">
                <a:solidFill>
                  <a:srgbClr val="006633"/>
                </a:solidFill>
                <a:latin typeface="Trebuchet MS" panose="020B0603020202020204" pitchFamily="34" charset="0"/>
              </a:rPr>
              <a:t>fedvény</a:t>
            </a:r>
            <a:endParaRPr lang="hu-HU" sz="16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Változás és kivágás bejelentése az engedélyező hatósághoz</a:t>
            </a: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endParaRPr lang="hu-HU" sz="20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7488832" cy="429188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 smtClean="0">
                <a:solidFill>
                  <a:srgbClr val="006633"/>
                </a:solidFill>
              </a:rPr>
              <a:t>Csemegeszőlő ültetvény telepítésének Engedélyezése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76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10952" y="807554"/>
            <a:ext cx="8322096" cy="3528392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hu-HU" sz="16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lvl="1"/>
            <a:endParaRPr lang="hu-HU" sz="16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endParaRPr lang="hu-HU" sz="20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endParaRPr lang="hu-HU" sz="20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08980" y="195486"/>
            <a:ext cx="7071331" cy="429188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 smtClean="0">
                <a:solidFill>
                  <a:srgbClr val="006633"/>
                </a:solidFill>
              </a:rPr>
              <a:t>Csemegeszőlő ültetvény telepítésének Engedélyezése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47" y="4299942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Tábláza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0114953"/>
              </p:ext>
            </p:extLst>
          </p:nvPr>
        </p:nvGraphicFramePr>
        <p:xfrm>
          <a:off x="395536" y="598781"/>
          <a:ext cx="8424936" cy="391718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003673"/>
                <a:gridCol w="2197809"/>
                <a:gridCol w="3223454"/>
              </a:tblGrid>
              <a:tr h="409964">
                <a:tc>
                  <a:txBody>
                    <a:bodyPr/>
                    <a:lstStyle/>
                    <a:p>
                      <a:pPr algn="ctr"/>
                      <a:r>
                        <a:rPr lang="hu-HU" sz="1200" dirty="0">
                          <a:effectLst/>
                        </a:rPr>
                        <a:t>Feladatkör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>
                          <a:effectLst/>
                        </a:rPr>
                        <a:t>Kérelem / bejelentés benyújtásának helye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>
                          <a:effectLst/>
                        </a:rPr>
                        <a:t>Eljáró hatóság</a:t>
                      </a:r>
                    </a:p>
                  </a:txBody>
                  <a:tcPr marL="28575" marR="28575" marT="28575" marB="28575" anchor="ctr"/>
                </a:tc>
              </a:tr>
              <a:tr h="279215">
                <a:tc>
                  <a:txBody>
                    <a:bodyPr/>
                    <a:lstStyle/>
                    <a:p>
                      <a:r>
                        <a:rPr lang="hu-HU" sz="1200" b="1" dirty="0">
                          <a:effectLst/>
                        </a:rPr>
                        <a:t>Szőlő termőhelyi kataszter</a:t>
                      </a:r>
                      <a:endParaRPr lang="hu-HU" sz="1200" dirty="0">
                        <a:effectLst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hu-HU" sz="1200">
                          <a:effectLst/>
                        </a:rPr>
                        <a:t> 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hu-HU" sz="1200" dirty="0">
                          <a:effectLst/>
                        </a:rPr>
                        <a:t> </a:t>
                      </a:r>
                    </a:p>
                  </a:txBody>
                  <a:tcPr marL="28575" marR="28575" marT="28575" marB="28575" anchor="ctr"/>
                </a:tc>
              </a:tr>
              <a:tr h="279215">
                <a:tc>
                  <a:txBody>
                    <a:bodyPr/>
                    <a:lstStyle/>
                    <a:p>
                      <a:r>
                        <a:rPr lang="hu-HU" sz="1200">
                          <a:effectLst/>
                        </a:rPr>
                        <a:t>kérelem benyújtása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hu-HU" sz="1200" dirty="0">
                          <a:effectLst/>
                        </a:rPr>
                        <a:t>hegyközség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hu-HU" sz="1200" dirty="0" smtClean="0">
                          <a:effectLst/>
                        </a:rPr>
                        <a:t>NÉBIH</a:t>
                      </a:r>
                      <a:endParaRPr lang="hu-HU" sz="1200" dirty="0">
                        <a:effectLst/>
                      </a:endParaRPr>
                    </a:p>
                  </a:txBody>
                  <a:tcPr marL="28575" marR="28575" marT="28575" marB="28575" anchor="ctr"/>
                </a:tc>
              </a:tr>
              <a:tr h="279215">
                <a:tc>
                  <a:txBody>
                    <a:bodyPr/>
                    <a:lstStyle/>
                    <a:p>
                      <a:r>
                        <a:rPr lang="hu-HU" sz="1200">
                          <a:effectLst/>
                        </a:rPr>
                        <a:t>nyilvántartásba vétel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hu-HU" sz="1200">
                          <a:effectLst/>
                        </a:rPr>
                        <a:t> 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hu-HU" sz="1200" dirty="0">
                          <a:effectLst/>
                        </a:rPr>
                        <a:t>NÉBIH</a:t>
                      </a:r>
                    </a:p>
                  </a:txBody>
                  <a:tcPr marL="28575" marR="28575" marT="28575" marB="28575" anchor="ctr"/>
                </a:tc>
              </a:tr>
              <a:tr h="279215">
                <a:tc>
                  <a:txBody>
                    <a:bodyPr/>
                    <a:lstStyle/>
                    <a:p>
                      <a:r>
                        <a:rPr lang="hu-HU" sz="1200" b="1">
                          <a:effectLst/>
                        </a:rPr>
                        <a:t>Borszőlő telepítés / kivágás</a:t>
                      </a:r>
                      <a:endParaRPr lang="hu-HU" sz="1200">
                        <a:effectLst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hu-HU" sz="1200">
                          <a:effectLst/>
                        </a:rPr>
                        <a:t> 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hu-HU" sz="1200" dirty="0">
                          <a:effectLst/>
                        </a:rPr>
                        <a:t> </a:t>
                      </a:r>
                    </a:p>
                  </a:txBody>
                  <a:tcPr marL="28575" marR="28575" marT="28575" marB="28575" anchor="ctr"/>
                </a:tc>
              </a:tr>
              <a:tr h="279215">
                <a:tc>
                  <a:txBody>
                    <a:bodyPr/>
                    <a:lstStyle/>
                    <a:p>
                      <a:r>
                        <a:rPr lang="hu-HU" sz="1200">
                          <a:effectLst/>
                        </a:rPr>
                        <a:t>telepítés engedélyezése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hu-HU" sz="1200" dirty="0">
                          <a:effectLst/>
                        </a:rPr>
                        <a:t>hegyközség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hu-HU" sz="1200" dirty="0">
                          <a:effectLst/>
                        </a:rPr>
                        <a:t>hegyközség</a:t>
                      </a:r>
                    </a:p>
                  </a:txBody>
                  <a:tcPr marL="28575" marR="28575" marT="28575" marB="28575" anchor="ctr"/>
                </a:tc>
              </a:tr>
              <a:tr h="279215">
                <a:tc>
                  <a:txBody>
                    <a:bodyPr/>
                    <a:lstStyle/>
                    <a:p>
                      <a:r>
                        <a:rPr lang="hu-HU" sz="1200">
                          <a:effectLst/>
                        </a:rPr>
                        <a:t>telepítés / kivágás bejelentése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hu-HU" sz="1200" dirty="0">
                          <a:effectLst/>
                        </a:rPr>
                        <a:t>hegyközség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hu-HU" sz="1200" dirty="0">
                          <a:effectLst/>
                        </a:rPr>
                        <a:t>hegyközség</a:t>
                      </a:r>
                    </a:p>
                  </a:txBody>
                  <a:tcPr marL="28575" marR="28575" marT="28575" marB="28575" anchor="ctr"/>
                </a:tc>
              </a:tr>
              <a:tr h="279215">
                <a:tc>
                  <a:txBody>
                    <a:bodyPr/>
                    <a:lstStyle/>
                    <a:p>
                      <a:r>
                        <a:rPr lang="hu-HU" sz="1200">
                          <a:effectLst/>
                        </a:rPr>
                        <a:t>nyilvántartás vezetése (ültetvény kataszter)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hu-HU" sz="1200">
                          <a:effectLst/>
                        </a:rPr>
                        <a:t> 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hu-HU" sz="1200" dirty="0">
                          <a:effectLst/>
                        </a:rPr>
                        <a:t>Hegyközségek Nemzeti Tanácsa</a:t>
                      </a:r>
                    </a:p>
                  </a:txBody>
                  <a:tcPr marL="28575" marR="28575" marT="28575" marB="28575" anchor="ctr"/>
                </a:tc>
              </a:tr>
              <a:tr h="279215">
                <a:tc gridSpan="3">
                  <a:txBody>
                    <a:bodyPr/>
                    <a:lstStyle/>
                    <a:p>
                      <a:r>
                        <a:rPr lang="hu-HU" sz="1200" b="1" dirty="0" smtClean="0">
                          <a:effectLst/>
                        </a:rPr>
                        <a:t>Csemegeszőlő </a:t>
                      </a:r>
                      <a:r>
                        <a:rPr lang="hu-HU" sz="1200" b="1" dirty="0">
                          <a:effectLst/>
                        </a:rPr>
                        <a:t>telepítés / kivágás</a:t>
                      </a:r>
                      <a:r>
                        <a:rPr lang="hu-HU" sz="1200" dirty="0">
                          <a:effectLst/>
                        </a:rPr>
                        <a:t> </a:t>
                      </a:r>
                    </a:p>
                  </a:txBody>
                  <a:tcPr marL="28575" marR="28575" marT="28575" marB="28575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279215">
                <a:tc>
                  <a:txBody>
                    <a:bodyPr/>
                    <a:lstStyle/>
                    <a:p>
                      <a:r>
                        <a:rPr lang="hu-HU" sz="1200">
                          <a:effectLst/>
                        </a:rPr>
                        <a:t>telepítési kérelem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hu-HU" sz="1200" dirty="0">
                          <a:effectLst/>
                        </a:rPr>
                        <a:t>Kijelölt járási </a:t>
                      </a:r>
                      <a:r>
                        <a:rPr lang="hu-HU" sz="1200" dirty="0" smtClean="0">
                          <a:effectLst/>
                        </a:rPr>
                        <a:t>hivatal (6)</a:t>
                      </a:r>
                      <a:endParaRPr lang="hu-HU" sz="1200" dirty="0">
                        <a:effectLst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hu-HU" sz="1200" dirty="0">
                          <a:effectLst/>
                        </a:rPr>
                        <a:t>Kijelölt járási </a:t>
                      </a:r>
                      <a:r>
                        <a:rPr lang="hu-HU" sz="1200" dirty="0" smtClean="0">
                          <a:effectLst/>
                        </a:rPr>
                        <a:t>hivatal (6)</a:t>
                      </a:r>
                      <a:endParaRPr lang="hu-HU" sz="1200" dirty="0">
                        <a:effectLst/>
                      </a:endParaRPr>
                    </a:p>
                  </a:txBody>
                  <a:tcPr marL="28575" marR="28575" marT="28575" marB="28575" anchor="ctr"/>
                </a:tc>
              </a:tr>
              <a:tr h="279215">
                <a:tc>
                  <a:txBody>
                    <a:bodyPr/>
                    <a:lstStyle/>
                    <a:p>
                      <a:r>
                        <a:rPr lang="hu-HU" sz="1200">
                          <a:effectLst/>
                        </a:rPr>
                        <a:t>termőre fordulás bejelentése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hu-HU" sz="1200" dirty="0">
                          <a:effectLst/>
                        </a:rPr>
                        <a:t>Kijelölt járási </a:t>
                      </a:r>
                      <a:r>
                        <a:rPr lang="hu-HU" sz="1200" dirty="0" smtClean="0">
                          <a:effectLst/>
                        </a:rPr>
                        <a:t>hivatal (6)</a:t>
                      </a:r>
                      <a:endParaRPr lang="hu-HU" sz="1200" dirty="0">
                        <a:effectLst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hu-HU" sz="1200" dirty="0">
                          <a:effectLst/>
                        </a:rPr>
                        <a:t>Kijelölt járási </a:t>
                      </a:r>
                      <a:r>
                        <a:rPr lang="hu-HU" sz="1200" dirty="0" smtClean="0">
                          <a:effectLst/>
                        </a:rPr>
                        <a:t>hivatal (6)</a:t>
                      </a:r>
                      <a:endParaRPr lang="hu-HU" sz="1200" dirty="0">
                        <a:effectLst/>
                      </a:endParaRPr>
                    </a:p>
                  </a:txBody>
                  <a:tcPr marL="28575" marR="28575" marT="28575" marB="28575" anchor="ctr"/>
                </a:tc>
              </a:tr>
              <a:tr h="279215">
                <a:tc>
                  <a:txBody>
                    <a:bodyPr/>
                    <a:lstStyle/>
                    <a:p>
                      <a:r>
                        <a:rPr lang="hu-HU" sz="1200">
                          <a:effectLst/>
                        </a:rPr>
                        <a:t>kivágás bejelentése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hu-HU" sz="1200" dirty="0">
                          <a:effectLst/>
                        </a:rPr>
                        <a:t>Kijelölt járási </a:t>
                      </a:r>
                      <a:r>
                        <a:rPr lang="hu-HU" sz="1200" dirty="0" smtClean="0">
                          <a:effectLst/>
                        </a:rPr>
                        <a:t>hivatal (6)</a:t>
                      </a:r>
                      <a:endParaRPr lang="hu-HU" sz="1200" dirty="0">
                        <a:effectLst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hu-HU" sz="1200" dirty="0">
                          <a:effectLst/>
                        </a:rPr>
                        <a:t>Kijelölt járási </a:t>
                      </a:r>
                      <a:r>
                        <a:rPr lang="hu-HU" sz="1200" dirty="0" smtClean="0">
                          <a:effectLst/>
                        </a:rPr>
                        <a:t>hivatal (6)</a:t>
                      </a:r>
                      <a:endParaRPr lang="hu-HU" sz="1200" dirty="0">
                        <a:effectLst/>
                      </a:endParaRPr>
                    </a:p>
                  </a:txBody>
                  <a:tcPr marL="28575" marR="28575" marT="28575" marB="28575" anchor="ctr"/>
                </a:tc>
              </a:tr>
              <a:tr h="409964">
                <a:tc>
                  <a:txBody>
                    <a:bodyPr/>
                    <a:lstStyle/>
                    <a:p>
                      <a:r>
                        <a:rPr lang="hu-HU" sz="1200" dirty="0" smtClean="0">
                          <a:effectLst/>
                        </a:rPr>
                        <a:t>Nyilvántartás vezetés (ültetvénykataszter)</a:t>
                      </a:r>
                      <a:endParaRPr lang="hu-HU" sz="1200" dirty="0">
                        <a:effectLst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200" dirty="0" smtClean="0">
                          <a:effectLst/>
                        </a:rPr>
                        <a:t>Kijelölt járási hivatal (6), NÉBIH</a:t>
                      </a:r>
                    </a:p>
                    <a:p>
                      <a:r>
                        <a:rPr lang="hu-HU" sz="1200" dirty="0" smtClean="0">
                          <a:effectLst/>
                        </a:rPr>
                        <a:t>Fölmérési hatóság (VINGIS csemegeszőlő </a:t>
                      </a:r>
                      <a:r>
                        <a:rPr lang="hu-HU" sz="1200" dirty="0" err="1" smtClean="0">
                          <a:effectLst/>
                        </a:rPr>
                        <a:t>fedvény</a:t>
                      </a:r>
                      <a:r>
                        <a:rPr lang="hu-HU" sz="1200" dirty="0" smtClean="0">
                          <a:effectLst/>
                        </a:rPr>
                        <a:t>)</a:t>
                      </a:r>
                      <a:endParaRPr lang="hu-HU" sz="1200" dirty="0">
                        <a:effectLst/>
                      </a:endParaRPr>
                    </a:p>
                  </a:txBody>
                  <a:tcPr marL="28575" marR="28575" marT="28575" marB="2857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702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8132" y="483518"/>
            <a:ext cx="7772400" cy="1224136"/>
          </a:xfrm>
        </p:spPr>
        <p:txBody>
          <a:bodyPr>
            <a:normAutofit fontScale="90000"/>
          </a:bodyPr>
          <a:lstStyle/>
          <a:p>
            <a:r>
              <a:rPr lang="hu-HU" sz="3100" b="1" dirty="0" smtClean="0">
                <a:solidFill>
                  <a:srgbClr val="006633"/>
                </a:solidFill>
                <a:latin typeface="Titillium" pitchFamily="50" charset="-18"/>
              </a:rPr>
              <a:t>Borszőlő telepítéshez kapcsolódó támogatások és telepítések engedélyezése</a:t>
            </a:r>
            <a:r>
              <a:rPr lang="hu-HU" sz="3100" dirty="0" smtClean="0">
                <a:solidFill>
                  <a:srgbClr val="006633"/>
                </a:solidFill>
                <a:latin typeface="Titillium" pitchFamily="50" charset="-18"/>
              </a:rPr>
              <a:t/>
            </a:r>
            <a:br>
              <a:rPr lang="hu-HU" sz="3100" dirty="0" smtClean="0">
                <a:solidFill>
                  <a:srgbClr val="006633"/>
                </a:solidFill>
                <a:latin typeface="Titillium" pitchFamily="50" charset="-18"/>
              </a:rPr>
            </a:br>
            <a:r>
              <a:rPr lang="hu-HU" sz="3100" dirty="0" smtClean="0">
                <a:solidFill>
                  <a:srgbClr val="006633"/>
                </a:solidFill>
                <a:latin typeface="Titillium" pitchFamily="50" charset="-18"/>
              </a:rPr>
              <a:t>2018</a:t>
            </a:r>
            <a:endParaRPr lang="hu-HU" sz="4400" dirty="0">
              <a:solidFill>
                <a:srgbClr val="006633"/>
              </a:solidFill>
              <a:latin typeface="Titillium" pitchFamily="50" charset="-18"/>
            </a:endParaRPr>
          </a:p>
        </p:txBody>
      </p:sp>
      <p:sp>
        <p:nvSpPr>
          <p:cNvPr id="6" name="Cím 1"/>
          <p:cNvSpPr txBox="1">
            <a:spLocks/>
          </p:cNvSpPr>
          <p:nvPr/>
        </p:nvSpPr>
        <p:spPr>
          <a:xfrm>
            <a:off x="683568" y="2355727"/>
            <a:ext cx="7772400" cy="504056"/>
          </a:xfrm>
          <a:prstGeom prst="rect">
            <a:avLst/>
          </a:prstGeom>
        </p:spPr>
        <p:txBody>
          <a:bodyPr vert="horz" lIns="81636" tIns="40819" rIns="81636" bIns="40819" rtlCol="0" anchor="ctr">
            <a:normAutofit/>
          </a:bodyPr>
          <a:lstStyle>
            <a:lvl1pPr algn="ctr" defTabSz="816358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hu-HU" sz="2000" dirty="0">
              <a:solidFill>
                <a:srgbClr val="006633"/>
              </a:solidFill>
              <a:latin typeface="Titillium" pitchFamily="50" charset="-18"/>
            </a:endParaRPr>
          </a:p>
        </p:txBody>
      </p:sp>
      <p:sp>
        <p:nvSpPr>
          <p:cNvPr id="9" name="Cím 1"/>
          <p:cNvSpPr txBox="1">
            <a:spLocks/>
          </p:cNvSpPr>
          <p:nvPr/>
        </p:nvSpPr>
        <p:spPr>
          <a:xfrm>
            <a:off x="323528" y="4587975"/>
            <a:ext cx="7776864" cy="504056"/>
          </a:xfrm>
          <a:prstGeom prst="rect">
            <a:avLst/>
          </a:prstGeom>
        </p:spPr>
        <p:txBody>
          <a:bodyPr vert="horz" lIns="81636" tIns="40819" rIns="81636" bIns="40819" rtlCol="0" anchor="ctr">
            <a:normAutofit/>
          </a:bodyPr>
          <a:lstStyle>
            <a:lvl1pPr algn="ctr" defTabSz="816358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hu-HU" sz="1200" dirty="0">
              <a:solidFill>
                <a:srgbClr val="FFFFFF"/>
              </a:solidFill>
              <a:latin typeface="Titillium" pitchFamily="50" charset="-18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869" y="1587838"/>
            <a:ext cx="3341458" cy="2631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4691"/>
            <a:ext cx="3672408" cy="263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Csoportba foglalás 9"/>
          <p:cNvGrpSpPr/>
          <p:nvPr/>
        </p:nvGrpSpPr>
        <p:grpSpPr>
          <a:xfrm>
            <a:off x="0" y="4011910"/>
            <a:ext cx="9144000" cy="1131590"/>
            <a:chOff x="0" y="4011910"/>
            <a:chExt cx="9144000" cy="1131590"/>
          </a:xfrm>
        </p:grpSpPr>
        <p:sp>
          <p:nvSpPr>
            <p:cNvPr id="11" name="Téglalap 10"/>
            <p:cNvSpPr/>
            <p:nvPr/>
          </p:nvSpPr>
          <p:spPr>
            <a:xfrm>
              <a:off x="0" y="4011910"/>
              <a:ext cx="9144000" cy="11315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dirty="0"/>
                <a:t>Csoportos tájékoztatókhoz aktualizált </a:t>
              </a:r>
              <a:r>
                <a:rPr lang="hu-HU" dirty="0" err="1"/>
                <a:t>ppt-k</a:t>
              </a:r>
              <a:r>
                <a:rPr lang="hu-HU" dirty="0"/>
                <a:t> bekérése</a:t>
              </a:r>
            </a:p>
          </p:txBody>
        </p:sp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382" y="4192588"/>
              <a:ext cx="7267575" cy="950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8869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5040560" cy="501196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 smtClean="0">
                <a:solidFill>
                  <a:srgbClr val="006633"/>
                </a:solidFill>
              </a:rPr>
              <a:t>Gyümölcs és szőlőültetvények támogatása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Tábláza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2335850"/>
              </p:ext>
            </p:extLst>
          </p:nvPr>
        </p:nvGraphicFramePr>
        <p:xfrm>
          <a:off x="755576" y="1131590"/>
          <a:ext cx="7632847" cy="2387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40160"/>
                <a:gridCol w="1440159"/>
                <a:gridCol w="2016224"/>
                <a:gridCol w="1296144"/>
                <a:gridCol w="144016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/>
                        <a:t>VP kertészet korszerűsítése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/>
                        <a:t>Szerkezetátalakítás </a:t>
                      </a:r>
                    </a:p>
                    <a:p>
                      <a:pPr algn="ctr"/>
                      <a:r>
                        <a:rPr lang="hu-HU" sz="1600" dirty="0" smtClean="0"/>
                        <a:t>(I. pillér – borpiac szervezés)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/>
                        <a:t>Termeléshez kötött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/>
                        <a:t>Területalapú </a:t>
                      </a:r>
                      <a:endParaRPr lang="hu-H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Gyümölcs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hu-H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/>
                        <a:t>-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/>
                        <a:t>X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/>
                        <a:t>X</a:t>
                      </a:r>
                      <a:endParaRPr lang="hu-H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Csemegeszőlő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hu-H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/>
                        <a:t>-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/>
                        <a:t>X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/>
                        <a:t>X</a:t>
                      </a:r>
                      <a:endParaRPr lang="hu-H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Borszőlő</a:t>
                      </a:r>
                      <a:endParaRPr lang="hu-H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/>
                        <a:t>X </a:t>
                      </a:r>
                    </a:p>
                    <a:p>
                      <a:pPr algn="ctr"/>
                      <a:r>
                        <a:rPr lang="hu-HU" sz="1600" dirty="0" smtClean="0"/>
                        <a:t>új ültetvény telepítése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/>
                        <a:t>X</a:t>
                      </a:r>
                    </a:p>
                    <a:p>
                      <a:pPr algn="ctr"/>
                      <a:r>
                        <a:rPr lang="hu-HU" sz="1600" dirty="0" smtClean="0"/>
                        <a:t>meglévő ültetvény újratelepítése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/>
                        <a:t>-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/>
                        <a:t>X</a:t>
                      </a:r>
                      <a:endParaRPr lang="hu-H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943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Csoportba foglalás 2"/>
          <p:cNvGrpSpPr/>
          <p:nvPr/>
        </p:nvGrpSpPr>
        <p:grpSpPr>
          <a:xfrm>
            <a:off x="0" y="4299942"/>
            <a:ext cx="9144000" cy="986333"/>
            <a:chOff x="0" y="4299942"/>
            <a:chExt cx="9144000" cy="986333"/>
          </a:xfrm>
        </p:grpSpPr>
        <p:sp>
          <p:nvSpPr>
            <p:cNvPr id="8" name="Téglalap 7"/>
            <p:cNvSpPr/>
            <p:nvPr/>
          </p:nvSpPr>
          <p:spPr>
            <a:xfrm>
              <a:off x="0" y="4299942"/>
              <a:ext cx="9144000" cy="8435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dirty="0"/>
                <a:t>Csoportos tájékoztatókhoz aktualizált </a:t>
              </a:r>
              <a:r>
                <a:rPr lang="hu-HU" dirty="0" err="1"/>
                <a:t>ppt-k</a:t>
              </a:r>
              <a:r>
                <a:rPr lang="hu-HU" dirty="0"/>
                <a:t> bekérése</a:t>
              </a:r>
            </a:p>
          </p:txBody>
        </p:sp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382" y="4335363"/>
              <a:ext cx="7267575" cy="950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5" name="Cím 1"/>
          <p:cNvSpPr txBox="1">
            <a:spLocks/>
          </p:cNvSpPr>
          <p:nvPr/>
        </p:nvSpPr>
        <p:spPr>
          <a:xfrm>
            <a:off x="-324544" y="267494"/>
            <a:ext cx="9793088" cy="504056"/>
          </a:xfrm>
          <a:prstGeom prst="rect">
            <a:avLst/>
          </a:prstGeom>
        </p:spPr>
        <p:txBody>
          <a:bodyPr vert="horz" lIns="81636" tIns="40819" rIns="81636" bIns="40819" rtlCol="0" anchor="ctr">
            <a:noAutofit/>
          </a:bodyPr>
          <a:lstStyle>
            <a:lvl1pPr algn="ctr" defTabSz="816358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sz="1700" b="1" cap="all" dirty="0" smtClean="0">
                <a:solidFill>
                  <a:srgbClr val="006633"/>
                </a:solidFill>
                <a:latin typeface="Titillium"/>
              </a:rPr>
              <a:t>Új borszőlőültetvények telepítési támogatása VS. Szerkezetátalakítási támogatás</a:t>
            </a:r>
            <a:endParaRPr lang="hu-HU" sz="1700" b="1" cap="all" dirty="0">
              <a:solidFill>
                <a:srgbClr val="006633"/>
              </a:solidFill>
              <a:latin typeface="Titillium"/>
            </a:endParaRPr>
          </a:p>
        </p:txBody>
      </p:sp>
      <p:graphicFrame>
        <p:nvGraphicFramePr>
          <p:cNvPr id="6" name="Tartalom hely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2710695"/>
              </p:ext>
            </p:extLst>
          </p:nvPr>
        </p:nvGraphicFramePr>
        <p:xfrm>
          <a:off x="210343" y="771550"/>
          <a:ext cx="8723313" cy="38709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30355"/>
                <a:gridCol w="3322642"/>
                <a:gridCol w="3470316"/>
              </a:tblGrid>
              <a:tr h="370840">
                <a:tc>
                  <a:txBody>
                    <a:bodyPr/>
                    <a:lstStyle/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 smtClean="0"/>
                        <a:t>Új borszőlő ültevények telepítési támogatása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 smtClean="0"/>
                        <a:t>Szőlőültetvények szerkezetátalakításának támogatása</a:t>
                      </a:r>
                      <a:endParaRPr lang="hu-H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400" b="1" dirty="0" smtClean="0"/>
                        <a:t>Támogatás típusa</a:t>
                      </a:r>
                      <a:endParaRPr lang="hu-H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 smtClean="0"/>
                        <a:t>Vidékfejlesztési Program</a:t>
                      </a:r>
                      <a:r>
                        <a:rPr lang="hu-HU" sz="1400" baseline="0" dirty="0" smtClean="0"/>
                        <a:t> – Kertészet korszerűsítése </a:t>
                      </a:r>
                      <a:r>
                        <a:rPr lang="hu-HU" sz="1400" dirty="0" smtClean="0"/>
                        <a:t>(II. pillér)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 smtClean="0"/>
                        <a:t>Piaci intézkedés</a:t>
                      </a:r>
                      <a:r>
                        <a:rPr lang="hu-HU" sz="1400" baseline="0" dirty="0" smtClean="0"/>
                        <a:t> – borpiac támogatás</a:t>
                      </a:r>
                      <a:r>
                        <a:rPr lang="hu-HU" sz="1400" dirty="0" smtClean="0"/>
                        <a:t> (I. pillér)</a:t>
                      </a:r>
                      <a:endParaRPr lang="hu-H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400" b="1" dirty="0" smtClean="0"/>
                        <a:t>Jogszabályi háttér/felhívás</a:t>
                      </a:r>
                      <a:endParaRPr lang="hu-H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 smtClean="0"/>
                        <a:t>VP2-4.1.3.6-17 sz.</a:t>
                      </a:r>
                      <a:r>
                        <a:rPr lang="hu-HU" sz="1400" baseline="0" dirty="0" smtClean="0"/>
                        <a:t> pályázati</a:t>
                      </a:r>
                      <a:r>
                        <a:rPr lang="hu-HU" sz="1400" dirty="0" smtClean="0"/>
                        <a:t> felhívás</a:t>
                      </a:r>
                    </a:p>
                    <a:p>
                      <a:pPr algn="ctr"/>
                      <a:r>
                        <a:rPr lang="hu-HU" sz="1400" dirty="0" smtClean="0"/>
                        <a:t>6000 € STÉ mg.</a:t>
                      </a:r>
                      <a:r>
                        <a:rPr lang="hu-HU" sz="1400" baseline="0" dirty="0" smtClean="0"/>
                        <a:t> </a:t>
                      </a:r>
                      <a:r>
                        <a:rPr lang="hu-HU" sz="1400" dirty="0" smtClean="0"/>
                        <a:t>Tevékenység!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 smtClean="0"/>
                        <a:t>1/2018. (II. 1.) FM rendelet</a:t>
                      </a:r>
                      <a:endParaRPr lang="hu-H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81635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b="1" dirty="0" smtClean="0"/>
                        <a:t>A támogatásban részesíthető tevékenység</a:t>
                      </a:r>
                    </a:p>
                    <a:p>
                      <a:endParaRPr lang="hu-H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b="1" dirty="0" smtClean="0"/>
                        <a:t>Új borszőlő ültetvény </a:t>
                      </a:r>
                      <a:r>
                        <a:rPr lang="hu-HU" sz="1400" dirty="0" smtClean="0"/>
                        <a:t>telepítése, </a:t>
                      </a:r>
                      <a:r>
                        <a:rPr lang="hu-HU" sz="1400" dirty="0" err="1" smtClean="0"/>
                        <a:t>támrendszer</a:t>
                      </a:r>
                      <a:r>
                        <a:rPr lang="hu-HU" sz="1400" dirty="0" smtClean="0"/>
                        <a:t> kiépítése, vízgazdálkodási, öntözési beruházások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400" dirty="0" smtClean="0"/>
                        <a:t>− </a:t>
                      </a:r>
                      <a:r>
                        <a:rPr lang="hu-HU" sz="1400" b="1" baseline="0" dirty="0" smtClean="0"/>
                        <a:t>F</a:t>
                      </a:r>
                      <a:r>
                        <a:rPr lang="hu-HU" sz="1400" b="1" dirty="0" smtClean="0"/>
                        <a:t>ajtaváltás </a:t>
                      </a:r>
                    </a:p>
                    <a:p>
                      <a:pPr algn="l"/>
                      <a:r>
                        <a:rPr lang="hu-HU" sz="1400" dirty="0" smtClean="0"/>
                        <a:t>− </a:t>
                      </a:r>
                      <a:r>
                        <a:rPr lang="hu-HU" sz="1400" b="1" dirty="0" smtClean="0"/>
                        <a:t>Áttelepítése</a:t>
                      </a:r>
                    </a:p>
                    <a:p>
                      <a:pPr algn="l"/>
                      <a:r>
                        <a:rPr lang="hu-HU" sz="1400" dirty="0" smtClean="0"/>
                        <a:t>− </a:t>
                      </a:r>
                      <a:r>
                        <a:rPr lang="hu-HU" sz="1400" b="1" dirty="0" smtClean="0"/>
                        <a:t>Termesztéstechnológiai módszerek javítása </a:t>
                      </a:r>
                      <a:r>
                        <a:rPr lang="hu-HU" sz="1400" dirty="0" smtClean="0"/>
                        <a:t>a magasabb minőségű termést adó</a:t>
                      </a:r>
                      <a:r>
                        <a:rPr lang="hu-HU" sz="1400" baseline="0" dirty="0" smtClean="0"/>
                        <a:t> </a:t>
                      </a:r>
                      <a:r>
                        <a:rPr lang="hu-HU" sz="1400" dirty="0" smtClean="0"/>
                        <a:t>ültetvények esetén</a:t>
                      </a:r>
                      <a:r>
                        <a:rPr lang="hu-HU" sz="1400" baseline="0" dirty="0" smtClean="0"/>
                        <a:t> </a:t>
                      </a:r>
                      <a:r>
                        <a:rPr lang="hu-HU" sz="1400" dirty="0" smtClean="0"/>
                        <a:t>(új </a:t>
                      </a:r>
                      <a:r>
                        <a:rPr lang="hu-HU" sz="1400" dirty="0" err="1" smtClean="0"/>
                        <a:t>támrendszer</a:t>
                      </a:r>
                      <a:r>
                        <a:rPr lang="hu-HU" sz="1400" dirty="0" smtClean="0"/>
                        <a:t> kiépítése)</a:t>
                      </a:r>
                      <a:endParaRPr lang="hu-H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400" b="1" dirty="0" smtClean="0"/>
                        <a:t>Felhasználható</a:t>
                      </a:r>
                      <a:r>
                        <a:rPr lang="hu-HU" sz="1400" b="1" baseline="0" dirty="0" smtClean="0"/>
                        <a:t> telepítési engedély</a:t>
                      </a:r>
                      <a:endParaRPr lang="hu-H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1635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b="1" dirty="0" smtClean="0">
                          <a:solidFill>
                            <a:srgbClr val="FF0000"/>
                          </a:solidFill>
                        </a:rPr>
                        <a:t>ÚJ TELEPÍTÉSI ENGEDÉLY</a:t>
                      </a:r>
                    </a:p>
                    <a:p>
                      <a:pPr algn="ctr"/>
                      <a:r>
                        <a:rPr lang="hu-HU" sz="1400" dirty="0" smtClean="0"/>
                        <a:t>Ld. 9/2017. (III. 6.) FM r. 4.-5. §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1635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b="1" dirty="0" smtClean="0">
                          <a:solidFill>
                            <a:srgbClr val="FF0000"/>
                          </a:solidFill>
                        </a:rPr>
                        <a:t>ÚJRATELEPÍTÉSI ENGEDÉLY</a:t>
                      </a:r>
                    </a:p>
                    <a:p>
                      <a:pPr marL="0" marR="0" indent="0" algn="ctr" defTabSz="81635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b="1" strike="noStrike" baseline="0" dirty="0" smtClean="0">
                          <a:solidFill>
                            <a:schemeClr val="tx1"/>
                          </a:solidFill>
                        </a:rPr>
                        <a:t>ÁTVÁLTOTT TELEPÍTÉSI ENGEDÉLY 2018.07.31-ig</a:t>
                      </a:r>
                    </a:p>
                    <a:p>
                      <a:pPr algn="ctr"/>
                      <a:r>
                        <a:rPr lang="hu-HU" sz="1400" dirty="0" smtClean="0"/>
                        <a:t>Ld. 9/2017. (III. 6.) FM r. 7. §</a:t>
                      </a:r>
                      <a:r>
                        <a:rPr lang="hu-HU" sz="1400" baseline="0" dirty="0" smtClean="0"/>
                        <a:t> és </a:t>
                      </a:r>
                      <a:r>
                        <a:rPr lang="hu-HU" sz="1400" dirty="0" smtClean="0"/>
                        <a:t>8. §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102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rtalom hely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8129158"/>
              </p:ext>
            </p:extLst>
          </p:nvPr>
        </p:nvGraphicFramePr>
        <p:xfrm>
          <a:off x="138335" y="771550"/>
          <a:ext cx="8867330" cy="33299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76313"/>
                <a:gridCol w="3352278"/>
                <a:gridCol w="3538739"/>
              </a:tblGrid>
              <a:tr h="370840">
                <a:tc>
                  <a:txBody>
                    <a:bodyPr/>
                    <a:lstStyle/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 smtClean="0"/>
                        <a:t>Új borszőlő ültevények telepítési támogatása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 smtClean="0"/>
                        <a:t>Szőlőültetvények szerkezetátalakításának támogatása</a:t>
                      </a:r>
                      <a:endParaRPr lang="hu-H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400" b="1" dirty="0" smtClean="0"/>
                        <a:t>A támogatás keretösszege</a:t>
                      </a:r>
                      <a:endParaRPr lang="hu-H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 smtClean="0"/>
                        <a:t>4 milliárd forint (2018.02.15 – 2020.08.31. időszakra)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 smtClean="0"/>
                        <a:t>45 millió EUR (15 milliárd</a:t>
                      </a:r>
                      <a:r>
                        <a:rPr lang="hu-HU" sz="1400" baseline="0" dirty="0" smtClean="0"/>
                        <a:t> Ft) </a:t>
                      </a:r>
                      <a:r>
                        <a:rPr lang="hu-HU" sz="1400" dirty="0" smtClean="0"/>
                        <a:t> a 2017/2018 –2019/2020. borpiaci évekre összesen</a:t>
                      </a:r>
                      <a:endParaRPr lang="hu-HU" sz="1400" dirty="0"/>
                    </a:p>
                  </a:txBody>
                  <a:tcPr/>
                </a:tc>
              </a:tr>
              <a:tr h="403840">
                <a:tc>
                  <a:txBody>
                    <a:bodyPr/>
                    <a:lstStyle/>
                    <a:p>
                      <a:r>
                        <a:rPr lang="hu-HU" sz="1400" b="1" dirty="0" smtClean="0"/>
                        <a:t>A</a:t>
                      </a:r>
                      <a:r>
                        <a:rPr lang="hu-HU" sz="1400" b="1" baseline="0" dirty="0" smtClean="0"/>
                        <a:t> támogatás formája</a:t>
                      </a:r>
                      <a:endParaRPr lang="hu-H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 smtClean="0"/>
                        <a:t>Utófinanszírozott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1635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/>
                        <a:t>Utófinanszírozott</a:t>
                      </a:r>
                      <a:endParaRPr lang="hu-H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81635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b="1" dirty="0" smtClean="0"/>
                        <a:t>Az elszámolás módja</a:t>
                      </a:r>
                      <a:endParaRPr lang="hu-H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b="1" dirty="0" smtClean="0"/>
                        <a:t>Számlákkal igazolt költségek </a:t>
                      </a:r>
                      <a:r>
                        <a:rPr lang="hu-HU" sz="1400" b="0" dirty="0" smtClean="0"/>
                        <a:t>alapján</a:t>
                      </a:r>
                      <a:endParaRPr lang="hu-H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400" b="1" dirty="0" smtClean="0"/>
                        <a:t>Átalányköltségek </a:t>
                      </a:r>
                      <a:r>
                        <a:rPr lang="hu-HU" sz="1400" b="0" dirty="0" smtClean="0"/>
                        <a:t>alapján (ld. 1/2018 FM r.</a:t>
                      </a:r>
                      <a:r>
                        <a:rPr lang="hu-HU" sz="1400" b="0" baseline="0" dirty="0" smtClean="0"/>
                        <a:t> 1. mellékelte)</a:t>
                      </a:r>
                      <a:endParaRPr lang="hu-HU" sz="1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400" b="1" dirty="0" smtClean="0"/>
                        <a:t>A támogatás maximális mértéke</a:t>
                      </a:r>
                      <a:endParaRPr lang="hu-H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Az igazolt költségek </a:t>
                      </a:r>
                      <a:r>
                        <a:rPr lang="hu-HU" sz="1400" b="1" dirty="0" smtClean="0"/>
                        <a:t>50%-a </a:t>
                      </a:r>
                      <a:r>
                        <a:rPr lang="hu-HU" sz="1400" dirty="0" smtClean="0"/>
                        <a:t>(Közép-magyarországi régió 40%)</a:t>
                      </a:r>
                    </a:p>
                    <a:p>
                      <a:r>
                        <a:rPr lang="hu-HU" sz="1400" dirty="0" smtClean="0"/>
                        <a:t>Fiatal gazdák</a:t>
                      </a:r>
                      <a:r>
                        <a:rPr lang="hu-HU" sz="1400" baseline="0" dirty="0" smtClean="0"/>
                        <a:t> és </a:t>
                      </a:r>
                      <a:r>
                        <a:rPr lang="hu-HU" sz="1400" dirty="0" smtClean="0"/>
                        <a:t>kollektív projektek esetében +10%.</a:t>
                      </a:r>
                    </a:p>
                    <a:p>
                      <a:r>
                        <a:rPr lang="hu-HU" sz="1400" dirty="0" smtClean="0"/>
                        <a:t>Egyéni projektnél: </a:t>
                      </a:r>
                      <a:r>
                        <a:rPr lang="hu-HU" sz="1400" dirty="0" err="1" smtClean="0"/>
                        <a:t>max</a:t>
                      </a:r>
                      <a:r>
                        <a:rPr lang="hu-HU" sz="1400" dirty="0" smtClean="0"/>
                        <a:t>. 75 millió Ft, kollektív projektnél:</a:t>
                      </a:r>
                      <a:r>
                        <a:rPr lang="hu-HU" sz="1400" baseline="0" dirty="0" smtClean="0"/>
                        <a:t> </a:t>
                      </a:r>
                      <a:r>
                        <a:rPr lang="hu-HU" sz="1400" dirty="0" err="1" smtClean="0"/>
                        <a:t>max</a:t>
                      </a:r>
                      <a:r>
                        <a:rPr lang="hu-HU" sz="1400" dirty="0" smtClean="0"/>
                        <a:t>. 150 millió Ft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Az igazolt költségtételek esetében (100%-os helyszíni ellenőrzés):</a:t>
                      </a:r>
                    </a:p>
                    <a:p>
                      <a:pPr marL="174625" indent="-174625">
                        <a:buFontTx/>
                        <a:buChar char="-"/>
                      </a:pPr>
                      <a:r>
                        <a:rPr lang="hu-HU" sz="1400" dirty="0" smtClean="0"/>
                        <a:t>szerkezetátalakítási tervnek való megfelelés esetén</a:t>
                      </a:r>
                      <a:r>
                        <a:rPr lang="hu-HU" sz="1400" baseline="0" dirty="0" smtClean="0"/>
                        <a:t> a </a:t>
                      </a:r>
                      <a:r>
                        <a:rPr lang="hu-HU" sz="1400" b="1" dirty="0" smtClean="0"/>
                        <a:t>költségátalányok 50%-a</a:t>
                      </a:r>
                    </a:p>
                    <a:p>
                      <a:pPr marL="174625" indent="-174625">
                        <a:buFontTx/>
                        <a:buChar char="-"/>
                      </a:pPr>
                      <a:r>
                        <a:rPr lang="hu-HU" sz="1400" dirty="0" smtClean="0"/>
                        <a:t>egyéb esetben a költségátalány </a:t>
                      </a:r>
                      <a:r>
                        <a:rPr lang="hu-HU" sz="1400" b="1" dirty="0" smtClean="0"/>
                        <a:t>40%-a</a:t>
                      </a:r>
                      <a:endParaRPr lang="hu-HU"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ím 1"/>
          <p:cNvSpPr txBox="1">
            <a:spLocks/>
          </p:cNvSpPr>
          <p:nvPr/>
        </p:nvSpPr>
        <p:spPr>
          <a:xfrm>
            <a:off x="-9153" y="123478"/>
            <a:ext cx="9144000" cy="504056"/>
          </a:xfrm>
          <a:prstGeom prst="rect">
            <a:avLst/>
          </a:prstGeom>
        </p:spPr>
        <p:txBody>
          <a:bodyPr vert="horz" lIns="81636" tIns="40819" rIns="81636" bIns="40819" rtlCol="0" anchor="ctr">
            <a:noAutofit/>
          </a:bodyPr>
          <a:lstStyle>
            <a:lvl1pPr algn="ctr" defTabSz="816358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sz="1700" b="1" cap="all" dirty="0" smtClean="0">
                <a:solidFill>
                  <a:srgbClr val="006633"/>
                </a:solidFill>
                <a:latin typeface="Titillium"/>
              </a:rPr>
              <a:t>Új borszőlőültetvények telepítési támogatása VS. Szerkezetátalakítási támogatás</a:t>
            </a:r>
            <a:endParaRPr lang="hu-HU" sz="1700" b="1" cap="all" dirty="0">
              <a:solidFill>
                <a:srgbClr val="006633"/>
              </a:solidFill>
              <a:latin typeface="Titillium"/>
            </a:endParaRPr>
          </a:p>
        </p:txBody>
      </p:sp>
      <p:grpSp>
        <p:nvGrpSpPr>
          <p:cNvPr id="7" name="Csoportba foglalás 6"/>
          <p:cNvGrpSpPr/>
          <p:nvPr/>
        </p:nvGrpSpPr>
        <p:grpSpPr>
          <a:xfrm>
            <a:off x="0" y="4155926"/>
            <a:ext cx="9144000" cy="987574"/>
            <a:chOff x="0" y="4063380"/>
            <a:chExt cx="9144000" cy="987574"/>
          </a:xfrm>
        </p:grpSpPr>
        <p:sp>
          <p:nvSpPr>
            <p:cNvPr id="8" name="Téglalap 7"/>
            <p:cNvSpPr/>
            <p:nvPr/>
          </p:nvSpPr>
          <p:spPr>
            <a:xfrm>
              <a:off x="0" y="4207396"/>
              <a:ext cx="9144000" cy="8435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dirty="0"/>
                <a:t>Csoportos tájékoztatókhoz aktualizált </a:t>
              </a:r>
              <a:r>
                <a:rPr lang="hu-HU" dirty="0" err="1"/>
                <a:t>ppt-k</a:t>
              </a:r>
              <a:r>
                <a:rPr lang="hu-HU" dirty="0"/>
                <a:t> bekérése</a:t>
              </a:r>
            </a:p>
          </p:txBody>
        </p:sp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382" y="4063380"/>
              <a:ext cx="7267575" cy="950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0851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rtalom hely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8581484"/>
              </p:ext>
            </p:extLst>
          </p:nvPr>
        </p:nvGraphicFramePr>
        <p:xfrm>
          <a:off x="174339" y="771550"/>
          <a:ext cx="8795321" cy="3230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16224"/>
                <a:gridCol w="3280135"/>
                <a:gridCol w="3498962"/>
              </a:tblGrid>
              <a:tr h="370840">
                <a:tc>
                  <a:txBody>
                    <a:bodyPr/>
                    <a:lstStyle/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 smtClean="0"/>
                        <a:t>Új borszőlő ültevények telepítési támogatása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 smtClean="0"/>
                        <a:t>Szőlőültetvények szerkezetátalakításának támogatása</a:t>
                      </a:r>
                      <a:endParaRPr lang="hu-H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400" b="1" dirty="0" smtClean="0"/>
                        <a:t>Támogatható</a:t>
                      </a:r>
                      <a:r>
                        <a:rPr lang="hu-HU" sz="1400" b="1" baseline="0" dirty="0" smtClean="0"/>
                        <a:t> minimális területnagyság</a:t>
                      </a:r>
                      <a:endParaRPr lang="hu-H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 smtClean="0"/>
                        <a:t>0,25 ha (jogosult: a terület használója)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 smtClean="0"/>
                        <a:t>0,20 ha (jogosult: a terület használója)</a:t>
                      </a:r>
                      <a:endParaRPr lang="hu-H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400" b="1" dirty="0" smtClean="0"/>
                        <a:t>Támogatási kérelmek benyújtásának időszaka</a:t>
                      </a:r>
                      <a:endParaRPr lang="hu-H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b="1" dirty="0" smtClean="0"/>
                        <a:t>2018. február 15-től 2020. augusztus 31-ig folyamatosan </a:t>
                      </a:r>
                      <a:r>
                        <a:rPr lang="hu-HU" sz="1400" dirty="0" smtClean="0"/>
                        <a:t>(az IH keretkimerülés esetén leállíthatja)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400" b="1" dirty="0" smtClean="0"/>
                        <a:t>Egyéni tervek benyújtása két</a:t>
                      </a:r>
                      <a:r>
                        <a:rPr lang="hu-HU" sz="1400" b="1" baseline="0" dirty="0" smtClean="0"/>
                        <a:t> időszakban</a:t>
                      </a:r>
                      <a:r>
                        <a:rPr lang="hu-HU" sz="1400" b="1" dirty="0" smtClean="0"/>
                        <a:t>:</a:t>
                      </a:r>
                    </a:p>
                    <a:p>
                      <a:pPr algn="l"/>
                      <a:r>
                        <a:rPr lang="hu-HU" sz="1400" dirty="0" smtClean="0"/>
                        <a:t>2018. február 15-28</a:t>
                      </a:r>
                    </a:p>
                    <a:p>
                      <a:pPr algn="l"/>
                      <a:r>
                        <a:rPr lang="hu-HU" sz="1400" dirty="0" smtClean="0">
                          <a:solidFill>
                            <a:srgbClr val="FF0000"/>
                          </a:solidFill>
                        </a:rPr>
                        <a:t>2018. november 2-30</a:t>
                      </a:r>
                      <a:endParaRPr lang="hu-HU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81635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b="1" dirty="0" smtClean="0"/>
                        <a:t>Támogatási kérelem</a:t>
                      </a:r>
                      <a:r>
                        <a:rPr lang="hu-HU" sz="1400" b="1" baseline="0" dirty="0" smtClean="0"/>
                        <a:t> </a:t>
                      </a:r>
                      <a:r>
                        <a:rPr lang="hu-HU" sz="1400" b="1" dirty="0" smtClean="0"/>
                        <a:t>elbírálása</a:t>
                      </a:r>
                      <a:endParaRPr lang="hu-H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b="0" dirty="0" smtClean="0"/>
                        <a:t>A felhívásban rögzített értékelési határnapokhoz</a:t>
                      </a:r>
                      <a:r>
                        <a:rPr lang="hu-HU" sz="1400" b="0" baseline="0" dirty="0" smtClean="0"/>
                        <a:t> igazodva</a:t>
                      </a:r>
                      <a:r>
                        <a:rPr lang="hu-HU" sz="1400" b="0" dirty="0" smtClean="0"/>
                        <a:t>: 2018. március 16, majd negyedévente</a:t>
                      </a:r>
                      <a:endParaRPr lang="hu-H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400" b="1" dirty="0" smtClean="0"/>
                        <a:t>Két</a:t>
                      </a:r>
                      <a:r>
                        <a:rPr lang="hu-HU" sz="1400" b="1" baseline="0" dirty="0" smtClean="0"/>
                        <a:t> elbírálási időszak:</a:t>
                      </a:r>
                    </a:p>
                    <a:p>
                      <a:pPr algn="l"/>
                      <a:r>
                        <a:rPr lang="de-DE" sz="1400" b="0" baseline="0" dirty="0" smtClean="0"/>
                        <a:t>2018. </a:t>
                      </a:r>
                      <a:r>
                        <a:rPr lang="de-DE" sz="1400" b="0" baseline="0" dirty="0" err="1" smtClean="0"/>
                        <a:t>május</a:t>
                      </a:r>
                      <a:r>
                        <a:rPr lang="de-DE" sz="1400" b="0" baseline="0" dirty="0" smtClean="0"/>
                        <a:t> 18-ig</a:t>
                      </a:r>
                    </a:p>
                    <a:p>
                      <a:pPr algn="l"/>
                      <a:r>
                        <a:rPr lang="de-DE" sz="1400" b="0" baseline="0" dirty="0" smtClean="0"/>
                        <a:t>2019. </a:t>
                      </a:r>
                      <a:r>
                        <a:rPr lang="de-DE" sz="1400" b="0" baseline="0" dirty="0" err="1" smtClean="0"/>
                        <a:t>március</a:t>
                      </a:r>
                      <a:r>
                        <a:rPr lang="de-DE" sz="1400" b="0" baseline="0" dirty="0" smtClean="0"/>
                        <a:t> 14-ig.</a:t>
                      </a:r>
                      <a:endParaRPr lang="hu-HU" sz="1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400" b="1" dirty="0" smtClean="0"/>
                        <a:t>Támogatott tevékenység megvalósítása</a:t>
                      </a:r>
                      <a:endParaRPr lang="hu-H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A Támogatói Okirat kézhezvételétől </a:t>
                      </a:r>
                      <a:r>
                        <a:rPr lang="hu-HU" sz="1400" dirty="0" err="1" smtClean="0"/>
                        <a:t>max</a:t>
                      </a:r>
                      <a:r>
                        <a:rPr lang="hu-HU" sz="1400" dirty="0" smtClean="0"/>
                        <a:t>.  24 hónap (a mérföldköveknek  megfelelően)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A</a:t>
                      </a:r>
                      <a:r>
                        <a:rPr lang="hu-HU" sz="1400" baseline="0" dirty="0" smtClean="0"/>
                        <a:t> jóváhagyott</a:t>
                      </a:r>
                      <a:r>
                        <a:rPr lang="hu-HU" sz="1400" dirty="0" smtClean="0"/>
                        <a:t> egyéni tervben foglaltaknak megfelelően: 1 vagy 2 borpiaci év alatt</a:t>
                      </a:r>
                      <a:endParaRPr lang="hu-HU"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ím 1"/>
          <p:cNvSpPr txBox="1">
            <a:spLocks/>
          </p:cNvSpPr>
          <p:nvPr/>
        </p:nvSpPr>
        <p:spPr>
          <a:xfrm>
            <a:off x="0" y="123478"/>
            <a:ext cx="9144000" cy="504056"/>
          </a:xfrm>
          <a:prstGeom prst="rect">
            <a:avLst/>
          </a:prstGeom>
        </p:spPr>
        <p:txBody>
          <a:bodyPr vert="horz" lIns="81636" tIns="40819" rIns="81636" bIns="40819" rtlCol="0" anchor="ctr">
            <a:noAutofit/>
          </a:bodyPr>
          <a:lstStyle>
            <a:lvl1pPr algn="ctr" defTabSz="816358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sz="1700" b="1" cap="all" dirty="0" smtClean="0">
                <a:solidFill>
                  <a:srgbClr val="006633"/>
                </a:solidFill>
                <a:latin typeface="Titillium"/>
              </a:rPr>
              <a:t>Új borszőlőültetvények telepítési támogatása VS. Szerkezetátalakítási támogatás</a:t>
            </a:r>
            <a:endParaRPr lang="hu-HU" sz="1700" b="1" cap="all" dirty="0">
              <a:solidFill>
                <a:srgbClr val="006633"/>
              </a:solidFill>
              <a:latin typeface="Titillium"/>
            </a:endParaRPr>
          </a:p>
        </p:txBody>
      </p:sp>
      <p:grpSp>
        <p:nvGrpSpPr>
          <p:cNvPr id="7" name="Csoportba foglalás 6"/>
          <p:cNvGrpSpPr/>
          <p:nvPr/>
        </p:nvGrpSpPr>
        <p:grpSpPr>
          <a:xfrm>
            <a:off x="0" y="4227934"/>
            <a:ext cx="9144000" cy="950912"/>
            <a:chOff x="0" y="4206155"/>
            <a:chExt cx="9144000" cy="950912"/>
          </a:xfrm>
        </p:grpSpPr>
        <p:sp>
          <p:nvSpPr>
            <p:cNvPr id="8" name="Téglalap 7"/>
            <p:cNvSpPr/>
            <p:nvPr/>
          </p:nvSpPr>
          <p:spPr>
            <a:xfrm>
              <a:off x="0" y="4299942"/>
              <a:ext cx="9144000" cy="8435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dirty="0"/>
                <a:t>Csoportos tájékoztatókhoz aktualizált </a:t>
              </a:r>
              <a:r>
                <a:rPr lang="hu-HU" dirty="0" err="1"/>
                <a:t>ppt-k</a:t>
              </a:r>
              <a:r>
                <a:rPr lang="hu-HU" dirty="0"/>
                <a:t> bekérése</a:t>
              </a:r>
            </a:p>
          </p:txBody>
        </p:sp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382" y="4206155"/>
              <a:ext cx="7267575" cy="950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2708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rtalom hely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7219149"/>
              </p:ext>
            </p:extLst>
          </p:nvPr>
        </p:nvGraphicFramePr>
        <p:xfrm>
          <a:off x="174339" y="748333"/>
          <a:ext cx="8795321" cy="3230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44216"/>
                <a:gridCol w="3352143"/>
                <a:gridCol w="3498962"/>
              </a:tblGrid>
              <a:tr h="370840">
                <a:tc>
                  <a:txBody>
                    <a:bodyPr/>
                    <a:lstStyle/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 smtClean="0"/>
                        <a:t>Új borszőlő ültevények telepítési támogatása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 smtClean="0"/>
                        <a:t>Szőlőültetvények szerkezetátalakításának támogatása</a:t>
                      </a:r>
                      <a:endParaRPr lang="hu-H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400" b="1" dirty="0" smtClean="0"/>
                        <a:t>Kifizetési kérelem benyújtása</a:t>
                      </a:r>
                      <a:endParaRPr lang="hu-H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 smtClean="0"/>
                        <a:t>Legfeljebb a 24. hónap utolsó napja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 smtClean="0"/>
                        <a:t>A tevékenység</a:t>
                      </a:r>
                      <a:r>
                        <a:rPr lang="hu-HU" sz="1400" baseline="0" dirty="0" smtClean="0"/>
                        <a:t> befejezése után az adott borpiaci évben április 1-június 15.</a:t>
                      </a:r>
                      <a:endParaRPr lang="hu-H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400" b="1" dirty="0" smtClean="0"/>
                        <a:t>Művelési kötelezettség</a:t>
                      </a:r>
                      <a:endParaRPr lang="hu-H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400" dirty="0" smtClean="0"/>
                        <a:t>A projekt befejezésétől számítva </a:t>
                      </a:r>
                      <a:r>
                        <a:rPr lang="hu-HU" sz="1400" b="1" dirty="0" smtClean="0"/>
                        <a:t>legalább 13 év </a:t>
                      </a:r>
                      <a:r>
                        <a:rPr lang="hu-HU" sz="1400" dirty="0" smtClean="0"/>
                        <a:t>(a beállottság az első 5 évében min. 90%, a második 8 évben</a:t>
                      </a:r>
                      <a:r>
                        <a:rPr lang="hu-HU" sz="1400" baseline="0" dirty="0" smtClean="0"/>
                        <a:t> </a:t>
                      </a:r>
                      <a:r>
                        <a:rPr lang="hu-HU" sz="1400" dirty="0" smtClean="0"/>
                        <a:t>min. 85%)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400" b="1" dirty="0" smtClean="0"/>
                        <a:t>A</a:t>
                      </a:r>
                      <a:r>
                        <a:rPr lang="hu-HU" sz="1400" b="1" baseline="0" dirty="0" smtClean="0"/>
                        <a:t> k</a:t>
                      </a:r>
                      <a:r>
                        <a:rPr lang="hu-HU" sz="1400" b="1" dirty="0" smtClean="0"/>
                        <a:t>ifizetésétől számított 10. borpiaci év végéig </a:t>
                      </a:r>
                      <a:r>
                        <a:rPr lang="hu-HU" sz="1400" b="0" dirty="0" smtClean="0"/>
                        <a:t>(a beállottság az első 5 évében min. 90%, a második 5 évben min. 85%)</a:t>
                      </a:r>
                    </a:p>
                    <a:p>
                      <a:pPr algn="l"/>
                      <a:endParaRPr lang="hu-H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81635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b="1" dirty="0" smtClean="0"/>
                        <a:t>Támogatási kérelmek benyújtásának helye</a:t>
                      </a:r>
                      <a:endParaRPr lang="hu-H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b="0" dirty="0" err="1" smtClean="0">
                          <a:hlinkClick r:id="rId2"/>
                        </a:rPr>
                        <a:t>www.mvh.allamkincstar.gov.hu</a:t>
                      </a:r>
                      <a:r>
                        <a:rPr lang="hu-HU" sz="1400" b="0" dirty="0" smtClean="0"/>
                        <a:t>  </a:t>
                      </a:r>
                      <a:r>
                        <a:rPr lang="hu-HU" sz="1400" b="1" dirty="0" smtClean="0"/>
                        <a:t>elektronikus felületen</a:t>
                      </a:r>
                      <a:endParaRPr lang="hu-H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400" b="1" dirty="0" smtClean="0"/>
                        <a:t>Postai úton</a:t>
                      </a:r>
                      <a:r>
                        <a:rPr lang="hu-HU" sz="1400" b="1" baseline="0" dirty="0" smtClean="0"/>
                        <a:t> </a:t>
                      </a:r>
                      <a:r>
                        <a:rPr lang="hu-HU" sz="1400" b="0" baseline="0" dirty="0" smtClean="0"/>
                        <a:t>(ld.</a:t>
                      </a:r>
                      <a:r>
                        <a:rPr lang="hu-HU" sz="1400" b="0" dirty="0" smtClean="0"/>
                        <a:t> Kincstár Közleménye) Magyar Államkincstár – Piaci és Nemzeti Támogatások Főosztálya, 1476 Budapest Pf. 407.</a:t>
                      </a:r>
                      <a:endParaRPr lang="hu-HU" sz="1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400" b="1" dirty="0" smtClean="0"/>
                        <a:t>Információk</a:t>
                      </a:r>
                      <a:endParaRPr lang="hu-H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hlinkClick r:id="rId3"/>
                        </a:rPr>
                        <a:t>https://www.palyazat.gov.hu/vp2-4136-17-borszlltetvny-telepts-tmogatsa-1</a:t>
                      </a:r>
                      <a:r>
                        <a:rPr lang="hu-HU" sz="1400" dirty="0" smtClean="0"/>
                        <a:t> 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b="0" dirty="0" smtClean="0">
                          <a:hlinkClick r:id="rId4"/>
                        </a:rPr>
                        <a:t>http://njt.hu/cgi_bin/njt_doc.cgi?docid=207024.351513</a:t>
                      </a:r>
                      <a:r>
                        <a:rPr lang="hu-HU" sz="1400" b="0" dirty="0" smtClean="0"/>
                        <a:t> </a:t>
                      </a:r>
                      <a:endParaRPr lang="hu-HU" sz="14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ím 1"/>
          <p:cNvSpPr txBox="1">
            <a:spLocks/>
          </p:cNvSpPr>
          <p:nvPr/>
        </p:nvSpPr>
        <p:spPr>
          <a:xfrm>
            <a:off x="-12576" y="123478"/>
            <a:ext cx="9144000" cy="504056"/>
          </a:xfrm>
          <a:prstGeom prst="rect">
            <a:avLst/>
          </a:prstGeom>
        </p:spPr>
        <p:txBody>
          <a:bodyPr vert="horz" lIns="81636" tIns="40819" rIns="81636" bIns="40819" rtlCol="0" anchor="ctr">
            <a:noAutofit/>
          </a:bodyPr>
          <a:lstStyle>
            <a:lvl1pPr algn="ctr" defTabSz="816358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sz="1700" b="1" cap="all" dirty="0" smtClean="0">
                <a:solidFill>
                  <a:srgbClr val="006633"/>
                </a:solidFill>
                <a:latin typeface="Titillium"/>
              </a:rPr>
              <a:t>Új borszőlőültetvények telepítési támogatása VS. Szerkezetátalakítási támogatás</a:t>
            </a:r>
            <a:endParaRPr lang="hu-HU" sz="1700" b="1" cap="all" dirty="0">
              <a:solidFill>
                <a:srgbClr val="006633"/>
              </a:solidFill>
              <a:latin typeface="Titillium"/>
            </a:endParaRPr>
          </a:p>
        </p:txBody>
      </p:sp>
      <p:grpSp>
        <p:nvGrpSpPr>
          <p:cNvPr id="7" name="Csoportba foglalás 6"/>
          <p:cNvGrpSpPr/>
          <p:nvPr/>
        </p:nvGrpSpPr>
        <p:grpSpPr>
          <a:xfrm>
            <a:off x="0" y="4227934"/>
            <a:ext cx="9144000" cy="950912"/>
            <a:chOff x="0" y="4206155"/>
            <a:chExt cx="9144000" cy="950912"/>
          </a:xfrm>
        </p:grpSpPr>
        <p:sp>
          <p:nvSpPr>
            <p:cNvPr id="8" name="Téglalap 7"/>
            <p:cNvSpPr/>
            <p:nvPr/>
          </p:nvSpPr>
          <p:spPr>
            <a:xfrm>
              <a:off x="0" y="4299942"/>
              <a:ext cx="9144000" cy="8435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dirty="0"/>
                <a:t>Csoportos tájékoztatókhoz aktualizált </a:t>
              </a:r>
              <a:r>
                <a:rPr lang="hu-HU" dirty="0" err="1"/>
                <a:t>ppt-k</a:t>
              </a:r>
              <a:r>
                <a:rPr lang="hu-HU" dirty="0"/>
                <a:t> bekérése</a:t>
              </a:r>
            </a:p>
          </p:txBody>
        </p:sp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382" y="4206155"/>
              <a:ext cx="7267575" cy="950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3277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églalap 8"/>
          <p:cNvSpPr/>
          <p:nvPr/>
        </p:nvSpPr>
        <p:spPr>
          <a:xfrm>
            <a:off x="0" y="4299942"/>
            <a:ext cx="9144000" cy="8435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sp>
        <p:nvSpPr>
          <p:cNvPr id="7" name="Cím 1"/>
          <p:cNvSpPr txBox="1">
            <a:spLocks/>
          </p:cNvSpPr>
          <p:nvPr/>
        </p:nvSpPr>
        <p:spPr>
          <a:xfrm>
            <a:off x="101055" y="8409"/>
            <a:ext cx="8856984" cy="504056"/>
          </a:xfrm>
          <a:prstGeom prst="rect">
            <a:avLst/>
          </a:prstGeom>
        </p:spPr>
        <p:txBody>
          <a:bodyPr vert="horz" lIns="81636" tIns="40819" rIns="81636" bIns="40819" rtlCol="0" anchor="ctr">
            <a:noAutofit/>
          </a:bodyPr>
          <a:lstStyle>
            <a:lvl1pPr algn="ctr" defTabSz="816358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1800" b="1" cap="all" dirty="0" smtClean="0">
                <a:solidFill>
                  <a:srgbClr val="006633"/>
                </a:solidFill>
                <a:latin typeface="Titillium"/>
              </a:rPr>
              <a:t>Borpiaci támogatási program </a:t>
            </a:r>
            <a:r>
              <a:rPr lang="hu-HU" sz="1400" b="1" cap="all" dirty="0" smtClean="0">
                <a:solidFill>
                  <a:srgbClr val="006633"/>
                </a:solidFill>
                <a:latin typeface="Titillium"/>
              </a:rPr>
              <a:t>(1308/2013/EU rendelet)</a:t>
            </a:r>
            <a:endParaRPr lang="hu-HU" sz="1400" b="1" cap="all" dirty="0">
              <a:solidFill>
                <a:srgbClr val="006633"/>
              </a:solidFill>
              <a:latin typeface="Titillium"/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101055" y="4797252"/>
            <a:ext cx="2952328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hu-HU" sz="900" i="1" dirty="0" smtClean="0"/>
              <a:t>Forrás: DG </a:t>
            </a:r>
            <a:r>
              <a:rPr lang="hu-HU" sz="900" i="1" dirty="0" err="1" smtClean="0"/>
              <a:t>Agri</a:t>
            </a:r>
            <a:r>
              <a:rPr lang="hu-HU" sz="900" i="1" dirty="0" smtClean="0"/>
              <a:t>, 2017</a:t>
            </a:r>
            <a:endParaRPr lang="hu-HU" sz="900" i="1" dirty="0"/>
          </a:p>
        </p:txBody>
      </p:sp>
      <p:graphicFrame>
        <p:nvGraphicFramePr>
          <p:cNvPr id="4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84855"/>
              </p:ext>
            </p:extLst>
          </p:nvPr>
        </p:nvGraphicFramePr>
        <p:xfrm>
          <a:off x="71499" y="614380"/>
          <a:ext cx="9001002" cy="4073458"/>
        </p:xfrm>
        <a:graphic>
          <a:graphicData uri="http://schemas.openxmlformats.org/drawingml/2006/table">
            <a:tbl>
              <a:tblPr/>
              <a:tblGrid>
                <a:gridCol w="1728191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  <a:gridCol w="792091"/>
              </a:tblGrid>
              <a:tr h="342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Intézkedés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2009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2010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2011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2012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2013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2014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2015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2016 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2017 t.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2018 t.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Összesen (1000 €)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582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1- SPS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0</a:t>
                      </a: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72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2- Promóciós tevékenységek harmadik országok piacán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571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634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426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600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2 230</a:t>
                      </a: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9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3a- Szőlőültetvények szerkezetátalakítása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13 798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19 098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21 511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25 640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22 592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22 643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18 955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27 172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27 303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27 903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226 615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(85%)</a:t>
                      </a:r>
                      <a:endParaRPr kumimoji="0" lang="hu-HU" altLang="zh-CN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22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3b- Folyamatban lévő tervek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0</a:t>
                      </a: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4- Zöld szüret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0</a:t>
                      </a: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0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5- Kockázati alap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0</a:t>
                      </a: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1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6- Szüreti biztosítás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1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7- Beruházások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1 063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2 619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5 739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4 669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8 496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179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22 765</a:t>
                      </a: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8- Melléktermék-lepárlás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1 963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1 628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758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800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750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1 217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1 019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1 505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1 200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1 200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12 041</a:t>
                      </a: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2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9- Szeszesital piac ellátását szolgáló lepárlás – területi alapon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438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1 757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2 195</a:t>
                      </a: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10-Krízislepárlás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0</a:t>
                      </a: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5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11- Sűrített szőlőmust alkalmazása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611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519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475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394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1999</a:t>
                      </a: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57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Összesen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16 811</a:t>
                      </a: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23 002</a:t>
                      </a: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23 807</a:t>
                      </a: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29 452</a:t>
                      </a: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29 081</a:t>
                      </a: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29 100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29 105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29 281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altLang="zh-CN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29 103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altLang="zh-CN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29 103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zh-CN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itchFamily="2" charset="-122"/>
                          <a:cs typeface="Times New Roman" pitchFamily="18" charset="0"/>
                        </a:rPr>
                        <a:t>267 845</a:t>
                      </a:r>
                      <a:endParaRPr kumimoji="0" lang="hu-HU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5428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 txBox="1">
            <a:spLocks/>
          </p:cNvSpPr>
          <p:nvPr/>
        </p:nvSpPr>
        <p:spPr>
          <a:xfrm>
            <a:off x="71500" y="123478"/>
            <a:ext cx="9001000" cy="504056"/>
          </a:xfrm>
          <a:prstGeom prst="rect">
            <a:avLst/>
          </a:prstGeom>
        </p:spPr>
        <p:txBody>
          <a:bodyPr vert="horz" lIns="81636" tIns="40819" rIns="81636" bIns="40819" rtlCol="0" anchor="ctr">
            <a:noAutofit/>
          </a:bodyPr>
          <a:lstStyle>
            <a:lvl1pPr algn="ctr" defTabSz="816358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1700" b="1" cap="all" dirty="0" smtClean="0">
                <a:solidFill>
                  <a:srgbClr val="006633"/>
                </a:solidFill>
                <a:latin typeface="Titillium"/>
              </a:rPr>
              <a:t>Telepítési engedélyek 2016. 01.01. után</a:t>
            </a:r>
            <a:endParaRPr lang="hu-HU" sz="1700" b="1" cap="all" dirty="0">
              <a:solidFill>
                <a:srgbClr val="006633"/>
              </a:solidFill>
              <a:latin typeface="Titillium"/>
            </a:endParaRPr>
          </a:p>
        </p:txBody>
      </p:sp>
      <p:graphicFrame>
        <p:nvGraphicFramePr>
          <p:cNvPr id="7" name="Tartalom helye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9105586"/>
              </p:ext>
            </p:extLst>
          </p:nvPr>
        </p:nvGraphicFramePr>
        <p:xfrm>
          <a:off x="78743" y="627534"/>
          <a:ext cx="8866811" cy="35661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56184"/>
                <a:gridCol w="1584176"/>
                <a:gridCol w="3267731"/>
                <a:gridCol w="2358720"/>
              </a:tblGrid>
              <a:tr h="370840">
                <a:tc>
                  <a:txBody>
                    <a:bodyPr/>
                    <a:lstStyle/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 smtClean="0"/>
                        <a:t>Újratelepítési engedély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 smtClean="0"/>
                        <a:t>Átváltott telepítési engedély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 smtClean="0"/>
                        <a:t>Új telepítési engedély</a:t>
                      </a:r>
                      <a:endParaRPr lang="hu-H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Keletkezése</a:t>
                      </a:r>
                      <a:endParaRPr lang="hu-H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2016.01.01-től meglévő szőlőültetvény kivágásával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>
                        <a:buFontTx/>
                        <a:buAutoNum type="arabicPeriod"/>
                      </a:pPr>
                      <a:r>
                        <a:rPr lang="hu-HU" sz="1400" dirty="0" smtClean="0"/>
                        <a:t>2016.01.01. előtt saját ültetvény kivágásával keletkezett telepítési jog</a:t>
                      </a:r>
                    </a:p>
                    <a:p>
                      <a:pPr marL="177800" indent="-177800">
                        <a:buFontTx/>
                        <a:buAutoNum type="arabicPeriod"/>
                      </a:pPr>
                      <a:r>
                        <a:rPr lang="hu-HU" sz="1400" dirty="0" smtClean="0"/>
                        <a:t>2016.01.01. előtt keletkezett más tulajdonostól vásárolt jog</a:t>
                      </a:r>
                    </a:p>
                    <a:p>
                      <a:pPr marL="177800" indent="-177800">
                        <a:buFontTx/>
                        <a:buAutoNum type="arabicPeriod"/>
                      </a:pPr>
                      <a:r>
                        <a:rPr lang="hu-HU" sz="1400" dirty="0" smtClean="0"/>
                        <a:t>2016.01.01. keletkezett jogtartalékból vásárolt jog</a:t>
                      </a:r>
                      <a:endParaRPr lang="hu-H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EU</a:t>
                      </a:r>
                      <a:r>
                        <a:rPr lang="hu-HU" sz="1400" baseline="0" dirty="0" smtClean="0"/>
                        <a:t> jogszabály által évente Magyarország meglévő szőlőültetvény felületének 1%-os bővítése (kb. 650 ha)</a:t>
                      </a:r>
                      <a:endParaRPr lang="hu-H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Kérelmezés ideje</a:t>
                      </a:r>
                      <a:endParaRPr lang="hu-H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Kivágást követő 2 év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>
                        <a:buAutoNum type="arabicPeriod"/>
                      </a:pPr>
                      <a:r>
                        <a:rPr lang="hu-HU" sz="1400" dirty="0" smtClean="0"/>
                        <a:t>saját + 2. vásárolt jog:</a:t>
                      </a:r>
                      <a:r>
                        <a:rPr lang="hu-HU" sz="1400" baseline="0" dirty="0" smtClean="0"/>
                        <a:t> 2020.12.31-ig átváltható telepítési engedéllyé</a:t>
                      </a:r>
                    </a:p>
                    <a:p>
                      <a:pPr marL="0" indent="0">
                        <a:buNone/>
                      </a:pPr>
                      <a:r>
                        <a:rPr lang="hu-HU" sz="1400" baseline="0" dirty="0" smtClean="0"/>
                        <a:t>3. jogtartalékból vásárolt jog: a vásárlás borpiaci évét követő második borpiaci végéig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Minden év április</a:t>
                      </a:r>
                      <a:r>
                        <a:rPr lang="hu-HU" sz="1400" baseline="0" dirty="0" smtClean="0"/>
                        <a:t> 1-30. között az illetékes hegybírónál</a:t>
                      </a:r>
                    </a:p>
                    <a:p>
                      <a:endParaRPr lang="hu-H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Kérelmezés helye</a:t>
                      </a:r>
                      <a:endParaRPr lang="hu-H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Kivágás</a:t>
                      </a:r>
                      <a:r>
                        <a:rPr lang="hu-HU" sz="1400" baseline="0" dirty="0" smtClean="0"/>
                        <a:t> helye szerinti hegybíró</a:t>
                      </a:r>
                      <a:endParaRPr lang="hu-HU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hu-HU" sz="1400" baseline="0" dirty="0" smtClean="0"/>
                        <a:t>Telepítés helye szerint illetékes hegybíró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6" name="Csoportba foglalás 5"/>
          <p:cNvGrpSpPr/>
          <p:nvPr/>
        </p:nvGrpSpPr>
        <p:grpSpPr>
          <a:xfrm>
            <a:off x="0" y="4213126"/>
            <a:ext cx="9144000" cy="950912"/>
            <a:chOff x="0" y="4213126"/>
            <a:chExt cx="9144000" cy="950912"/>
          </a:xfrm>
        </p:grpSpPr>
        <p:sp>
          <p:nvSpPr>
            <p:cNvPr id="8" name="Téglalap 7"/>
            <p:cNvSpPr/>
            <p:nvPr/>
          </p:nvSpPr>
          <p:spPr>
            <a:xfrm>
              <a:off x="0" y="4299942"/>
              <a:ext cx="9144000" cy="8435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dirty="0"/>
                <a:t>Csoportos tájékoztatókhoz aktualizált </a:t>
              </a:r>
              <a:r>
                <a:rPr lang="hu-HU" dirty="0" err="1"/>
                <a:t>ppt-k</a:t>
              </a:r>
              <a:r>
                <a:rPr lang="hu-HU" dirty="0"/>
                <a:t> bekérése</a:t>
              </a:r>
            </a:p>
          </p:txBody>
        </p:sp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382" y="4213126"/>
              <a:ext cx="7267575" cy="950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1768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 txBox="1">
            <a:spLocks/>
          </p:cNvSpPr>
          <p:nvPr/>
        </p:nvSpPr>
        <p:spPr>
          <a:xfrm>
            <a:off x="71500" y="33561"/>
            <a:ext cx="9001000" cy="504056"/>
          </a:xfrm>
          <a:prstGeom prst="rect">
            <a:avLst/>
          </a:prstGeom>
        </p:spPr>
        <p:txBody>
          <a:bodyPr vert="horz" lIns="81636" tIns="40819" rIns="81636" bIns="40819" rtlCol="0" anchor="ctr">
            <a:noAutofit/>
          </a:bodyPr>
          <a:lstStyle>
            <a:lvl1pPr algn="ctr" defTabSz="816358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1700" b="1" cap="all" dirty="0" smtClean="0">
                <a:solidFill>
                  <a:srgbClr val="006633"/>
                </a:solidFill>
                <a:latin typeface="Titillium"/>
              </a:rPr>
              <a:t>Telepítési engedélyek 2016. 01.01. után</a:t>
            </a:r>
            <a:endParaRPr lang="hu-HU" sz="1700" b="1" cap="all" dirty="0">
              <a:solidFill>
                <a:srgbClr val="006633"/>
              </a:solidFill>
              <a:latin typeface="Titillium"/>
            </a:endParaRPr>
          </a:p>
        </p:txBody>
      </p:sp>
      <p:grpSp>
        <p:nvGrpSpPr>
          <p:cNvPr id="6" name="Csoportba foglalás 5"/>
          <p:cNvGrpSpPr/>
          <p:nvPr/>
        </p:nvGrpSpPr>
        <p:grpSpPr>
          <a:xfrm>
            <a:off x="0" y="4227934"/>
            <a:ext cx="9144000" cy="950912"/>
            <a:chOff x="0" y="4227934"/>
            <a:chExt cx="9144000" cy="950912"/>
          </a:xfrm>
        </p:grpSpPr>
        <p:sp>
          <p:nvSpPr>
            <p:cNvPr id="8" name="Téglalap 7"/>
            <p:cNvSpPr/>
            <p:nvPr/>
          </p:nvSpPr>
          <p:spPr>
            <a:xfrm>
              <a:off x="0" y="4299942"/>
              <a:ext cx="9144000" cy="8435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dirty="0"/>
                <a:t>Csoportos tájékoztatókhoz aktualizált </a:t>
              </a:r>
              <a:r>
                <a:rPr lang="hu-HU" dirty="0" err="1"/>
                <a:t>ppt-k</a:t>
              </a:r>
              <a:r>
                <a:rPr lang="hu-HU" dirty="0"/>
                <a:t> bekérése</a:t>
              </a:r>
            </a:p>
          </p:txBody>
        </p:sp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382" y="4227934"/>
              <a:ext cx="7267575" cy="950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7" name="Tartalom helye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8254244"/>
              </p:ext>
            </p:extLst>
          </p:nvPr>
        </p:nvGraphicFramePr>
        <p:xfrm>
          <a:off x="107503" y="494209"/>
          <a:ext cx="8928993" cy="388921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85540"/>
                <a:gridCol w="2126829"/>
                <a:gridCol w="2806724"/>
                <a:gridCol w="2809900"/>
              </a:tblGrid>
              <a:tr h="370840">
                <a:tc>
                  <a:txBody>
                    <a:bodyPr/>
                    <a:lstStyle/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Újratelepítési engedély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Átváltott telepítési engedély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Új telepítési engedély</a:t>
                      </a:r>
                      <a:endParaRPr lang="hu-HU" sz="1400" dirty="0"/>
                    </a:p>
                  </a:txBody>
                  <a:tcPr/>
                </a:tc>
              </a:tr>
              <a:tr h="1933416">
                <a:tc>
                  <a:txBody>
                    <a:bodyPr/>
                    <a:lstStyle/>
                    <a:p>
                      <a:r>
                        <a:rPr lang="hu-HU" sz="1400" dirty="0" err="1" smtClean="0"/>
                        <a:t>Felhasz-nálható</a:t>
                      </a:r>
                      <a:endParaRPr lang="hu-H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Kérelmezéstől</a:t>
                      </a:r>
                      <a:r>
                        <a:rPr lang="hu-HU" sz="1400" baseline="0" dirty="0" smtClean="0"/>
                        <a:t> számított 3 év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>
                        <a:buAutoNum type="arabicPeriod"/>
                      </a:pPr>
                      <a:r>
                        <a:rPr lang="hu-HU" sz="1400" dirty="0" smtClean="0"/>
                        <a:t>saját + 2. vásárolt:</a:t>
                      </a:r>
                      <a:r>
                        <a:rPr lang="hu-HU" sz="1400" baseline="0" dirty="0" smtClean="0"/>
                        <a:t> á</a:t>
                      </a:r>
                      <a:r>
                        <a:rPr lang="hu-HU" sz="1400" dirty="0" smtClean="0"/>
                        <a:t>tváltástól számított 3 év, de </a:t>
                      </a:r>
                      <a:r>
                        <a:rPr lang="hu-HU" sz="1400" dirty="0" err="1" smtClean="0"/>
                        <a:t>max</a:t>
                      </a:r>
                      <a:r>
                        <a:rPr lang="hu-HU" sz="1400" dirty="0" smtClean="0"/>
                        <a:t>. 2023.12.31</a:t>
                      </a:r>
                    </a:p>
                    <a:p>
                      <a:pPr marL="0" indent="0">
                        <a:buNone/>
                      </a:pPr>
                      <a:r>
                        <a:rPr lang="hu-HU" sz="1400" baseline="0" dirty="0" smtClean="0"/>
                        <a:t>3. jogtartalékból vásárolt: </a:t>
                      </a:r>
                    </a:p>
                    <a:p>
                      <a:pPr marL="177800" indent="-177800">
                        <a:buFontTx/>
                        <a:buChar char="-"/>
                      </a:pPr>
                      <a:r>
                        <a:rPr lang="hu-HU" sz="1400" baseline="0" dirty="0" smtClean="0"/>
                        <a:t>2015.07.31 előtt: a telepítési engedélyben rögzített</a:t>
                      </a:r>
                    </a:p>
                    <a:p>
                      <a:pPr marL="177800" indent="-177800">
                        <a:buFontTx/>
                        <a:buChar char="-"/>
                      </a:pPr>
                      <a:r>
                        <a:rPr lang="hu-HU" sz="1400" baseline="0" dirty="0" smtClean="0"/>
                        <a:t>2015.08.01-12.31. között: 2018.07.31-ig használható fel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Kérelmezéstől számított 3 év</a:t>
                      </a:r>
                    </a:p>
                    <a:p>
                      <a:endParaRPr lang="hu-H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Egyéb kritériumok</a:t>
                      </a:r>
                      <a:endParaRPr lang="hu-H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>
                        <a:buFontTx/>
                        <a:buChar char="-"/>
                      </a:pPr>
                      <a:r>
                        <a:rPr lang="hu-HU" sz="1400" dirty="0" smtClean="0"/>
                        <a:t>Csak</a:t>
                      </a:r>
                      <a:r>
                        <a:rPr lang="hu-HU" sz="1400" baseline="0" dirty="0" smtClean="0"/>
                        <a:t> a saját gazdaságon belül használható fel</a:t>
                      </a:r>
                    </a:p>
                    <a:p>
                      <a:pPr marL="177800" indent="-177800">
                        <a:buFontTx/>
                        <a:buChar char="-"/>
                      </a:pPr>
                      <a:r>
                        <a:rPr lang="hu-HU" sz="1400" baseline="0" dirty="0" smtClean="0"/>
                        <a:t>Nem ruházható át</a:t>
                      </a:r>
                    </a:p>
                    <a:p>
                      <a:pPr marL="177800" indent="-177800">
                        <a:buFontTx/>
                        <a:buChar char="-"/>
                      </a:pPr>
                      <a:r>
                        <a:rPr lang="hu-HU" sz="1400" baseline="0" dirty="0" smtClean="0"/>
                        <a:t>Szankció: 2 évig nem igényelhet engedélyt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>
                        <a:buFontTx/>
                        <a:buChar char="-"/>
                        <a:tabLst/>
                      </a:pPr>
                      <a:r>
                        <a:rPr lang="hu-HU" sz="1400" dirty="0" smtClean="0"/>
                        <a:t>Nem saját jogon keletkezett</a:t>
                      </a:r>
                      <a:r>
                        <a:rPr lang="hu-HU" sz="1400" baseline="0" dirty="0" smtClean="0"/>
                        <a:t> csak OEM és OFJ ültetvény telepítésére használható fel</a:t>
                      </a:r>
                    </a:p>
                    <a:p>
                      <a:pPr marL="177800" indent="-177800">
                        <a:buFontTx/>
                        <a:buChar char="-"/>
                        <a:tabLst/>
                      </a:pPr>
                      <a:r>
                        <a:rPr lang="hu-HU" sz="1400" baseline="0" dirty="0" smtClean="0"/>
                        <a:t>Szerkezetátalakítási támogatással eltelepített ültetvényhez csak 2018.07.31-ig lehetett felhasználni!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>
                        <a:buFontTx/>
                        <a:buChar char="-"/>
                      </a:pPr>
                      <a:r>
                        <a:rPr lang="hu-HU" sz="1400" baseline="0" dirty="0" smtClean="0"/>
                        <a:t>Borvidékenként </a:t>
                      </a:r>
                      <a:r>
                        <a:rPr lang="hu-HU" sz="1400" baseline="0" dirty="0" err="1" smtClean="0"/>
                        <a:t>max</a:t>
                      </a:r>
                      <a:r>
                        <a:rPr lang="hu-HU" sz="1400" baseline="0" dirty="0" smtClean="0"/>
                        <a:t>. 3 fajta, amelyet a HNT évenként közzétesz (ld. 9/2017 FM r. 4.§)</a:t>
                      </a:r>
                    </a:p>
                    <a:p>
                      <a:pPr marL="177800" indent="-177800">
                        <a:buFontTx/>
                        <a:buChar char="-"/>
                      </a:pPr>
                      <a:r>
                        <a:rPr lang="hu-HU" sz="1400" baseline="0" dirty="0" smtClean="0"/>
                        <a:t>Túligénylés esetén prioritás</a:t>
                      </a:r>
                    </a:p>
                    <a:p>
                      <a:pPr marL="177800" indent="-177800">
                        <a:buFontTx/>
                        <a:buChar char="-"/>
                      </a:pPr>
                      <a:r>
                        <a:rPr lang="hu-HU" sz="1400" baseline="0" dirty="0" smtClean="0"/>
                        <a:t>Szankció: 2 évig nem igényelhet engedélyt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700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0"/>
            <a:ext cx="9143999" cy="51430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11662" y="1707654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>
                <a:solidFill>
                  <a:schemeClr val="bg1"/>
                </a:solidFill>
                <a:latin typeface="Titillium Thin"/>
                <a:cs typeface="Titillium Thin"/>
              </a:rPr>
              <a:t>Köszönöm</a:t>
            </a:r>
            <a:r>
              <a:rPr lang="en-US" sz="3600" dirty="0">
                <a:solidFill>
                  <a:schemeClr val="bg1"/>
                </a:solidFill>
                <a:latin typeface="Titillium Thin"/>
                <a:cs typeface="Titillium Thin"/>
              </a:rPr>
              <a:t> a </a:t>
            </a:r>
            <a:r>
              <a:rPr lang="en-US" sz="3600" dirty="0" err="1">
                <a:solidFill>
                  <a:schemeClr val="bg1"/>
                </a:solidFill>
                <a:latin typeface="Titillium Thin"/>
                <a:cs typeface="Titillium Thin"/>
              </a:rPr>
              <a:t>figyelmet</a:t>
            </a:r>
            <a:r>
              <a:rPr lang="en-US" sz="3600" dirty="0">
                <a:solidFill>
                  <a:schemeClr val="bg1"/>
                </a:solidFill>
                <a:latin typeface="Titillium Thin"/>
                <a:cs typeface="Titillium Thin"/>
              </a:rPr>
              <a:t>!</a:t>
            </a:r>
          </a:p>
        </p:txBody>
      </p:sp>
      <p:sp>
        <p:nvSpPr>
          <p:cNvPr id="5" name="Téglalap 4"/>
          <p:cNvSpPr/>
          <p:nvPr/>
        </p:nvSpPr>
        <p:spPr>
          <a:xfrm>
            <a:off x="2" y="4155926"/>
            <a:ext cx="9144000" cy="987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384" y="4192588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822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8568952" cy="501196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 smtClean="0">
                <a:solidFill>
                  <a:srgbClr val="006633"/>
                </a:solidFill>
              </a:rPr>
              <a:t>Gyümölcs- és szőlőültetvények telepítésére vonatkozó jogszabályok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Tábláza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8269543"/>
              </p:ext>
            </p:extLst>
          </p:nvPr>
        </p:nvGraphicFramePr>
        <p:xfrm>
          <a:off x="755576" y="1275606"/>
          <a:ext cx="7704856" cy="19354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160240"/>
                <a:gridCol w="5544616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/>
                        <a:t>Hatályos</a:t>
                      </a:r>
                      <a:r>
                        <a:rPr lang="hu-HU" sz="1600" baseline="0" dirty="0" smtClean="0"/>
                        <a:t> jogszabályok</a:t>
                      </a:r>
                      <a:endParaRPr lang="hu-H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Gyümölcs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/>
                        <a:t>2007. évi CXXIX. </a:t>
                      </a:r>
                      <a:r>
                        <a:rPr lang="hu-HU" sz="1600" dirty="0" err="1" smtClean="0"/>
                        <a:t>Tftv</a:t>
                      </a:r>
                      <a:r>
                        <a:rPr lang="hu-HU" sz="1600" dirty="0" smtClean="0"/>
                        <a:t>.</a:t>
                      </a:r>
                      <a:r>
                        <a:rPr lang="hu-HU" sz="1600" baseline="0" dirty="0" smtClean="0"/>
                        <a:t> 58-64. § és 74.§</a:t>
                      </a:r>
                      <a:endParaRPr lang="hu-H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Csemegeszőlő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/>
                        <a:t>231/2010</a:t>
                      </a:r>
                      <a:r>
                        <a:rPr lang="hu-HU" sz="1600" baseline="0" dirty="0" smtClean="0"/>
                        <a:t> (VIII. 18.) Korm. rendelet</a:t>
                      </a:r>
                      <a:endParaRPr lang="hu-H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Borszőlő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/>
                        <a:t>1308/2013</a:t>
                      </a:r>
                      <a:r>
                        <a:rPr lang="hu-HU" sz="1600" baseline="0" dirty="0" smtClean="0"/>
                        <a:t>/EU rendelet 64-68. cikk</a:t>
                      </a:r>
                    </a:p>
                    <a:p>
                      <a:pPr algn="ctr"/>
                      <a:r>
                        <a:rPr lang="hu-HU" sz="1600" baseline="0" dirty="0" smtClean="0"/>
                        <a:t>2004. évi XVIII. bortörvény 3-12. §</a:t>
                      </a:r>
                    </a:p>
                    <a:p>
                      <a:pPr algn="ctr"/>
                      <a:r>
                        <a:rPr lang="hu-HU" sz="1600" baseline="0" dirty="0" smtClean="0"/>
                        <a:t> 9/2017 (III. 9.) FM rendelet</a:t>
                      </a:r>
                      <a:r>
                        <a:rPr lang="hu-HU" sz="1600" dirty="0" smtClean="0"/>
                        <a:t>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870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3568" y="483518"/>
            <a:ext cx="7772400" cy="1224136"/>
          </a:xfrm>
        </p:spPr>
        <p:txBody>
          <a:bodyPr>
            <a:normAutofit fontScale="90000"/>
          </a:bodyPr>
          <a:lstStyle/>
          <a:p>
            <a:r>
              <a:rPr lang="hu-HU" sz="3100" b="1" dirty="0" smtClean="0">
                <a:solidFill>
                  <a:srgbClr val="006633"/>
                </a:solidFill>
                <a:latin typeface="Titillium" pitchFamily="50" charset="-18"/>
              </a:rPr>
              <a:t>Gyümölcsültetvények telepítésének engedélyezése</a:t>
            </a:r>
            <a:r>
              <a:rPr lang="hu-HU" sz="3100" dirty="0" smtClean="0">
                <a:solidFill>
                  <a:srgbClr val="006633"/>
                </a:solidFill>
                <a:latin typeface="Titillium" pitchFamily="50" charset="-18"/>
              </a:rPr>
              <a:t/>
            </a:r>
            <a:br>
              <a:rPr lang="hu-HU" sz="3100" dirty="0" smtClean="0">
                <a:solidFill>
                  <a:srgbClr val="006633"/>
                </a:solidFill>
                <a:latin typeface="Titillium" pitchFamily="50" charset="-18"/>
              </a:rPr>
            </a:br>
            <a:r>
              <a:rPr lang="hu-HU" sz="3100" dirty="0" smtClean="0">
                <a:solidFill>
                  <a:srgbClr val="006633"/>
                </a:solidFill>
                <a:latin typeface="Titillium" pitchFamily="50" charset="-18"/>
              </a:rPr>
              <a:t>2018</a:t>
            </a:r>
            <a:endParaRPr lang="hu-HU" sz="4400" dirty="0">
              <a:solidFill>
                <a:srgbClr val="006633"/>
              </a:solidFill>
              <a:latin typeface="Titillium" pitchFamily="50" charset="-18"/>
            </a:endParaRPr>
          </a:p>
        </p:txBody>
      </p:sp>
      <p:sp>
        <p:nvSpPr>
          <p:cNvPr id="6" name="Cím 1"/>
          <p:cNvSpPr txBox="1">
            <a:spLocks/>
          </p:cNvSpPr>
          <p:nvPr/>
        </p:nvSpPr>
        <p:spPr>
          <a:xfrm>
            <a:off x="683568" y="2355727"/>
            <a:ext cx="7772400" cy="504056"/>
          </a:xfrm>
          <a:prstGeom prst="rect">
            <a:avLst/>
          </a:prstGeom>
        </p:spPr>
        <p:txBody>
          <a:bodyPr vert="horz" lIns="81636" tIns="40819" rIns="81636" bIns="40819" rtlCol="0" anchor="ctr">
            <a:normAutofit/>
          </a:bodyPr>
          <a:lstStyle>
            <a:lvl1pPr algn="ctr" defTabSz="816358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hu-HU" sz="2000" dirty="0">
              <a:solidFill>
                <a:srgbClr val="006633"/>
              </a:solidFill>
              <a:latin typeface="Titillium" pitchFamily="50" charset="-18"/>
            </a:endParaRPr>
          </a:p>
        </p:txBody>
      </p:sp>
      <p:sp>
        <p:nvSpPr>
          <p:cNvPr id="9" name="Cím 1"/>
          <p:cNvSpPr txBox="1">
            <a:spLocks/>
          </p:cNvSpPr>
          <p:nvPr/>
        </p:nvSpPr>
        <p:spPr>
          <a:xfrm>
            <a:off x="323528" y="4587975"/>
            <a:ext cx="7776864" cy="504056"/>
          </a:xfrm>
          <a:prstGeom prst="rect">
            <a:avLst/>
          </a:prstGeom>
        </p:spPr>
        <p:txBody>
          <a:bodyPr vert="horz" lIns="81636" tIns="40819" rIns="81636" bIns="40819" rtlCol="0" anchor="ctr">
            <a:normAutofit/>
          </a:bodyPr>
          <a:lstStyle>
            <a:lvl1pPr algn="ctr" defTabSz="816358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hu-HU" sz="1200" dirty="0">
              <a:solidFill>
                <a:srgbClr val="FFFFFF"/>
              </a:solidFill>
              <a:latin typeface="Titillium" pitchFamily="50" charset="-18"/>
            </a:endParaRPr>
          </a:p>
        </p:txBody>
      </p:sp>
      <p:grpSp>
        <p:nvGrpSpPr>
          <p:cNvPr id="10" name="Csoportba foglalás 9"/>
          <p:cNvGrpSpPr/>
          <p:nvPr/>
        </p:nvGrpSpPr>
        <p:grpSpPr>
          <a:xfrm>
            <a:off x="0" y="4011910"/>
            <a:ext cx="9144000" cy="1131590"/>
            <a:chOff x="0" y="4011910"/>
            <a:chExt cx="9144000" cy="1131590"/>
          </a:xfrm>
        </p:grpSpPr>
        <p:sp>
          <p:nvSpPr>
            <p:cNvPr id="11" name="Téglalap 10"/>
            <p:cNvSpPr/>
            <p:nvPr/>
          </p:nvSpPr>
          <p:spPr>
            <a:xfrm>
              <a:off x="0" y="4011910"/>
              <a:ext cx="9144000" cy="11315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dirty="0"/>
                <a:t>Csoportos tájékoztatókhoz aktualizált </a:t>
              </a:r>
              <a:r>
                <a:rPr lang="hu-HU" dirty="0" err="1"/>
                <a:t>ppt-k</a:t>
              </a:r>
              <a:r>
                <a:rPr lang="hu-HU" dirty="0"/>
                <a:t> bekérése</a:t>
              </a:r>
            </a:p>
          </p:txBody>
        </p:sp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382" y="4192588"/>
              <a:ext cx="7267575" cy="950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940024"/>
            <a:ext cx="2759968" cy="206997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44" y="1940024"/>
            <a:ext cx="2754188" cy="2065641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516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98376" y="987574"/>
            <a:ext cx="8147248" cy="3024336"/>
          </a:xfrm>
        </p:spPr>
        <p:txBody>
          <a:bodyPr>
            <a:normAutofit fontScale="92500" lnSpcReduction="20000"/>
          </a:bodyPr>
          <a:lstStyle/>
          <a:p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2007. évi CXXIX tv. – termőföld védelméről szóló törvény </a:t>
            </a:r>
            <a:r>
              <a:rPr lang="hu-HU" sz="2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(</a:t>
            </a:r>
            <a:r>
              <a:rPr lang="hu-HU" sz="2000" dirty="0" err="1" smtClean="0">
                <a:solidFill>
                  <a:srgbClr val="FF0000"/>
                </a:solidFill>
                <a:latin typeface="Trebuchet MS" panose="020B0603020202020204" pitchFamily="34" charset="0"/>
              </a:rPr>
              <a:t>Tftv</a:t>
            </a:r>
            <a:r>
              <a:rPr lang="hu-HU" sz="2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) módosítása</a:t>
            </a:r>
          </a:p>
          <a:p>
            <a:pPr>
              <a:lnSpc>
                <a:spcPct val="150000"/>
              </a:lnSpc>
            </a:pPr>
            <a:r>
              <a:rPr lang="hu-HU" sz="2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2018. január 1. új eljárásrend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: </a:t>
            </a:r>
          </a:p>
          <a:p>
            <a:pPr lvl="1"/>
            <a:r>
              <a:rPr lang="hu-HU" sz="18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nem engedélyköteles, hanem bejelentés köteles 2 500 m</a:t>
            </a:r>
            <a:r>
              <a:rPr lang="hu-HU" sz="1800" baseline="30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2</a:t>
            </a:r>
            <a:r>
              <a:rPr lang="hu-HU" sz="18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felett</a:t>
            </a:r>
          </a:p>
          <a:p>
            <a:pPr lvl="1"/>
            <a:r>
              <a:rPr lang="hu-HU" sz="1800" dirty="0">
                <a:solidFill>
                  <a:srgbClr val="006633"/>
                </a:solidFill>
                <a:latin typeface="Trebuchet MS" panose="020B0603020202020204" pitchFamily="34" charset="0"/>
              </a:rPr>
              <a:t>t</a:t>
            </a:r>
            <a:r>
              <a:rPr lang="hu-HU" sz="18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elepítési szándék bejelentése</a:t>
            </a:r>
          </a:p>
          <a:p>
            <a:pPr lvl="1"/>
            <a:r>
              <a:rPr lang="hu-HU" sz="1800" dirty="0">
                <a:solidFill>
                  <a:srgbClr val="006633"/>
                </a:solidFill>
                <a:latin typeface="Trebuchet MS" panose="020B0603020202020204" pitchFamily="34" charset="0"/>
              </a:rPr>
              <a:t>i</a:t>
            </a:r>
            <a:r>
              <a:rPr lang="hu-HU" sz="18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lletékes telepítési hatóság: a megyeszékhely szerinti járási hivatal</a:t>
            </a:r>
          </a:p>
          <a:p>
            <a:pPr lvl="1"/>
            <a:r>
              <a:rPr lang="hu-HU" sz="1800" dirty="0">
                <a:solidFill>
                  <a:srgbClr val="006633"/>
                </a:solidFill>
                <a:latin typeface="Trebuchet MS" panose="020B0603020202020204" pitchFamily="34" charset="0"/>
              </a:rPr>
              <a:t>n</a:t>
            </a:r>
            <a:r>
              <a:rPr lang="hu-HU" sz="18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em feltétel a termőhelyi kataszterbe sorolás </a:t>
            </a:r>
            <a:r>
              <a:rPr lang="hu-HU" sz="18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kivétel</a:t>
            </a:r>
            <a:r>
              <a:rPr lang="hu-HU" sz="18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ha a támogatás feltétele</a:t>
            </a:r>
          </a:p>
          <a:p>
            <a:r>
              <a:rPr lang="hu-HU" sz="2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Megváltozott a termőhelyi kataszterbe vétel </a:t>
            </a:r>
            <a:r>
              <a:rPr lang="hu-HU" sz="2000" dirty="0" smtClean="0">
                <a:solidFill>
                  <a:srgbClr val="008000"/>
                </a:solidFill>
                <a:latin typeface="Trebuchet MS" panose="020B0603020202020204" pitchFamily="34" charset="0"/>
              </a:rPr>
              <a:t>eljárásrendje</a:t>
            </a:r>
            <a:endParaRPr lang="hu-HU" sz="2000" dirty="0" smtClean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r>
              <a:rPr lang="hu-HU" sz="2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Gyümölcsültetvény kataszter 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felállítása</a:t>
            </a: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6480720" cy="429188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 smtClean="0">
                <a:solidFill>
                  <a:srgbClr val="006633"/>
                </a:solidFill>
              </a:rPr>
              <a:t>Gyümölcsültetvények telepítés Engedélyezése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523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213126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Csoportba foglalás 10"/>
          <p:cNvGrpSpPr/>
          <p:nvPr/>
        </p:nvGrpSpPr>
        <p:grpSpPr>
          <a:xfrm>
            <a:off x="1439652" y="663538"/>
            <a:ext cx="6264696" cy="3528392"/>
            <a:chOff x="1403648" y="195486"/>
            <a:chExt cx="6264696" cy="3528392"/>
          </a:xfrm>
        </p:grpSpPr>
        <p:sp>
          <p:nvSpPr>
            <p:cNvPr id="6" name="Ellipszis 5"/>
            <p:cNvSpPr/>
            <p:nvPr/>
          </p:nvSpPr>
          <p:spPr>
            <a:xfrm>
              <a:off x="1403648" y="195486"/>
              <a:ext cx="6192688" cy="2952328"/>
            </a:xfrm>
            <a:prstGeom prst="ellipse">
              <a:avLst/>
            </a:prstGeom>
            <a:solidFill>
              <a:srgbClr val="EBF1DE">
                <a:alpha val="50196"/>
              </a:srgb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hu-HU" sz="2000" b="1" dirty="0" smtClean="0"/>
                <a:t>GYÜMÖLCS TERMŐHELYI KATASZTER</a:t>
              </a:r>
            </a:p>
          </p:txBody>
        </p:sp>
        <p:sp>
          <p:nvSpPr>
            <p:cNvPr id="7" name="Ellipszis 6"/>
            <p:cNvSpPr/>
            <p:nvPr/>
          </p:nvSpPr>
          <p:spPr>
            <a:xfrm>
              <a:off x="3923928" y="1131590"/>
              <a:ext cx="2558901" cy="2592288"/>
            </a:xfrm>
            <a:prstGeom prst="ellipse">
              <a:avLst/>
            </a:prstGeom>
            <a:solidFill>
              <a:srgbClr val="FDEADA">
                <a:alpha val="50196"/>
              </a:srgb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8" name="Szövegdoboz 7"/>
            <p:cNvSpPr txBox="1"/>
            <p:nvPr/>
          </p:nvSpPr>
          <p:spPr>
            <a:xfrm>
              <a:off x="4620878" y="1599641"/>
              <a:ext cx="116499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u-HU" b="1" dirty="0" smtClean="0"/>
                <a:t>GYÜMÖLCS</a:t>
              </a:r>
            </a:p>
            <a:p>
              <a:pPr algn="ctr"/>
              <a:r>
                <a:rPr lang="hu-HU" b="1" dirty="0" smtClean="0"/>
                <a:t>ÜLTETVÉNY</a:t>
              </a:r>
            </a:p>
            <a:p>
              <a:pPr algn="ctr"/>
              <a:r>
                <a:rPr lang="hu-HU" b="1" dirty="0" smtClean="0"/>
                <a:t>KATASZTER</a:t>
              </a:r>
              <a:endParaRPr lang="hu-HU" b="1" dirty="0"/>
            </a:p>
          </p:txBody>
        </p:sp>
        <p:sp>
          <p:nvSpPr>
            <p:cNvPr id="9" name="Téglalap 8"/>
            <p:cNvSpPr/>
            <p:nvPr/>
          </p:nvSpPr>
          <p:spPr>
            <a:xfrm>
              <a:off x="5703053" y="2554327"/>
              <a:ext cx="1965291" cy="1169551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0" name="Szövegdoboz 9"/>
            <p:cNvSpPr txBox="1"/>
            <p:nvPr/>
          </p:nvSpPr>
          <p:spPr>
            <a:xfrm>
              <a:off x="5703053" y="2554327"/>
              <a:ext cx="1965291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hu-HU" sz="1400" dirty="0" smtClean="0">
                  <a:solidFill>
                    <a:srgbClr val="FF0000"/>
                  </a:solidFill>
                </a:rPr>
                <a:t>ENGEDÉLY </a:t>
              </a:r>
            </a:p>
            <a:p>
              <a:pPr algn="r"/>
              <a:r>
                <a:rPr lang="hu-HU" sz="1400" dirty="0" smtClean="0">
                  <a:solidFill>
                    <a:srgbClr val="FF0000"/>
                  </a:solidFill>
                </a:rPr>
                <a:t>NÉLKÜL </a:t>
              </a:r>
            </a:p>
            <a:p>
              <a:pPr algn="r"/>
              <a:r>
                <a:rPr lang="hu-HU" sz="1400" dirty="0" smtClean="0">
                  <a:solidFill>
                    <a:srgbClr val="FF0000"/>
                  </a:solidFill>
                </a:rPr>
                <a:t>TELEPÍTETT</a:t>
              </a:r>
            </a:p>
            <a:p>
              <a:pPr algn="r"/>
              <a:r>
                <a:rPr lang="hu-HU" sz="1400" dirty="0" smtClean="0">
                  <a:solidFill>
                    <a:srgbClr val="FF0000"/>
                  </a:solidFill>
                </a:rPr>
                <a:t>GYÜMÖLCS</a:t>
              </a:r>
            </a:p>
            <a:p>
              <a:pPr algn="r"/>
              <a:r>
                <a:rPr lang="hu-HU" sz="1400" dirty="0" smtClean="0">
                  <a:solidFill>
                    <a:srgbClr val="FF0000"/>
                  </a:solidFill>
                </a:rPr>
                <a:t>ÜLTETVÉNYEK</a:t>
              </a:r>
              <a:endParaRPr lang="hu-HU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2" name="Cím 1"/>
          <p:cNvSpPr txBox="1">
            <a:spLocks/>
          </p:cNvSpPr>
          <p:nvPr/>
        </p:nvSpPr>
        <p:spPr>
          <a:xfrm>
            <a:off x="611560" y="123478"/>
            <a:ext cx="8064896" cy="429188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sz="2400" b="1" cap="all" dirty="0" smtClean="0">
                <a:solidFill>
                  <a:srgbClr val="006633"/>
                </a:solidFill>
              </a:rPr>
              <a:t>Gyümölcsültetvények nyilvántartásának jelenlegi helyzete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91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155926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ím 1"/>
          <p:cNvSpPr txBox="1">
            <a:spLocks/>
          </p:cNvSpPr>
          <p:nvPr/>
        </p:nvSpPr>
        <p:spPr>
          <a:xfrm>
            <a:off x="539552" y="267494"/>
            <a:ext cx="8064896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sz="2400" b="1" cap="all" dirty="0" smtClean="0">
                <a:solidFill>
                  <a:srgbClr val="006633"/>
                </a:solidFill>
              </a:rPr>
              <a:t>Ez lenne az ideális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6" name="Ellipszis 5"/>
          <p:cNvSpPr/>
          <p:nvPr/>
        </p:nvSpPr>
        <p:spPr>
          <a:xfrm>
            <a:off x="1475656" y="771550"/>
            <a:ext cx="6192688" cy="2952328"/>
          </a:xfrm>
          <a:prstGeom prst="ellipse">
            <a:avLst/>
          </a:prstGeom>
          <a:solidFill>
            <a:srgbClr val="EBF1DE">
              <a:alpha val="50196"/>
            </a:srgb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hu-HU" sz="2000" b="1" dirty="0" smtClean="0"/>
          </a:p>
        </p:txBody>
      </p:sp>
      <p:sp>
        <p:nvSpPr>
          <p:cNvPr id="7" name="Ellipszis 6"/>
          <p:cNvSpPr/>
          <p:nvPr/>
        </p:nvSpPr>
        <p:spPr>
          <a:xfrm>
            <a:off x="3527884" y="1599642"/>
            <a:ext cx="2160240" cy="2124236"/>
          </a:xfrm>
          <a:prstGeom prst="ellipse">
            <a:avLst/>
          </a:prstGeom>
          <a:solidFill>
            <a:srgbClr val="FDEADA">
              <a:alpha val="50196"/>
            </a:srgb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8" name="Szövegdoboz 7"/>
          <p:cNvSpPr txBox="1"/>
          <p:nvPr/>
        </p:nvSpPr>
        <p:spPr>
          <a:xfrm>
            <a:off x="4025504" y="2241278"/>
            <a:ext cx="11649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b="1" dirty="0" smtClean="0"/>
              <a:t>GYÜMÖLCS</a:t>
            </a:r>
          </a:p>
          <a:p>
            <a:pPr algn="ctr"/>
            <a:r>
              <a:rPr lang="hu-HU" b="1" dirty="0" smtClean="0"/>
              <a:t>ÜLTETVÉNY</a:t>
            </a:r>
          </a:p>
          <a:p>
            <a:pPr algn="ctr"/>
            <a:r>
              <a:rPr lang="hu-HU" b="1" dirty="0" smtClean="0"/>
              <a:t>KATASZTER</a:t>
            </a:r>
            <a:endParaRPr lang="hu-HU" b="1" dirty="0"/>
          </a:p>
        </p:txBody>
      </p:sp>
      <p:sp>
        <p:nvSpPr>
          <p:cNvPr id="2" name="Szövegdoboz 1"/>
          <p:cNvSpPr txBox="1"/>
          <p:nvPr/>
        </p:nvSpPr>
        <p:spPr>
          <a:xfrm>
            <a:off x="2849937" y="1095586"/>
            <a:ext cx="32948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/>
              <a:t>GYÜMÖLCS TERMŐHELYI </a:t>
            </a:r>
            <a:r>
              <a:rPr lang="hu-HU" b="1" dirty="0" smtClean="0"/>
              <a:t>KATASZTER</a:t>
            </a:r>
            <a:endParaRPr lang="hu-HU" b="1" dirty="0"/>
          </a:p>
        </p:txBody>
      </p:sp>
    </p:spTree>
    <p:extLst>
      <p:ext uri="{BB962C8B-B14F-4D97-AF65-F5344CB8AC3E}">
        <p14:creationId xmlns:p14="http://schemas.microsoft.com/office/powerpoint/2010/main" val="31940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98376" y="987574"/>
            <a:ext cx="8147248" cy="3024336"/>
          </a:xfrm>
        </p:spPr>
        <p:txBody>
          <a:bodyPr>
            <a:normAutofit lnSpcReduction="10000"/>
          </a:bodyPr>
          <a:lstStyle/>
          <a:p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2018. január 1. után telepített ültetvényekre vonatkozó eljárásrend</a:t>
            </a:r>
          </a:p>
          <a:p>
            <a:pPr lvl="1"/>
            <a:r>
              <a:rPr lang="hu-HU" sz="18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1. lépés: </a:t>
            </a:r>
            <a:r>
              <a:rPr lang="hu-HU" sz="18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telepítési szándék bejelentése – 1. melléklet</a:t>
            </a:r>
          </a:p>
          <a:p>
            <a:pPr lvl="2"/>
            <a:r>
              <a:rPr lang="hu-HU" sz="1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Illetékmentes</a:t>
            </a:r>
          </a:p>
          <a:p>
            <a:pPr lvl="2"/>
            <a:r>
              <a:rPr lang="hu-HU" sz="1400" dirty="0">
                <a:solidFill>
                  <a:srgbClr val="006633"/>
                </a:solidFill>
                <a:latin typeface="Trebuchet MS" panose="020B0603020202020204" pitchFamily="34" charset="0"/>
              </a:rPr>
              <a:t>Telepítési hatóság nyilvántartásba veszi</a:t>
            </a:r>
          </a:p>
          <a:p>
            <a:pPr lvl="2"/>
            <a:r>
              <a:rPr lang="hu-HU" sz="1400" dirty="0">
                <a:solidFill>
                  <a:srgbClr val="006633"/>
                </a:solidFill>
                <a:latin typeface="Trebuchet MS" panose="020B0603020202020204" pitchFamily="34" charset="0"/>
              </a:rPr>
              <a:t>Ha szükséges </a:t>
            </a:r>
            <a:r>
              <a:rPr lang="hu-HU" sz="1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hiánypótlás</a:t>
            </a:r>
          </a:p>
          <a:p>
            <a:pPr lvl="2"/>
            <a:endParaRPr lang="hu-HU" sz="14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lvl="1"/>
            <a:r>
              <a:rPr lang="hu-HU" sz="18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Telepítés: </a:t>
            </a:r>
            <a:r>
              <a:rPr lang="hu-HU" sz="18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 nyilvántartásba vétel után kezdődhet</a:t>
            </a:r>
          </a:p>
          <a:p>
            <a:pPr lvl="2"/>
            <a:r>
              <a:rPr lang="hu-HU" sz="14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Talajvédelmi terv</a:t>
            </a:r>
            <a:r>
              <a:rPr lang="hu-HU" sz="1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továbbra is szükséges : </a:t>
            </a:r>
            <a:r>
              <a:rPr lang="hu-HU" sz="1400" dirty="0" err="1" smtClean="0">
                <a:solidFill>
                  <a:srgbClr val="006633"/>
                </a:solidFill>
                <a:latin typeface="Trebuchet MS" panose="020B0603020202020204" pitchFamily="34" charset="0"/>
              </a:rPr>
              <a:t>Tftv</a:t>
            </a:r>
            <a:r>
              <a:rPr lang="hu-HU" sz="1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66.§ és 90/2008 (VII.18.) FVM r.</a:t>
            </a:r>
          </a:p>
          <a:p>
            <a:pPr lvl="2"/>
            <a:r>
              <a:rPr lang="hu-HU" sz="1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Telepíteni a talajvédelmi terv érvényességi idején belül lehet (5 év)</a:t>
            </a:r>
          </a:p>
          <a:p>
            <a:pPr lvl="2"/>
            <a:r>
              <a:rPr lang="hu-HU" sz="1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Talajvédelmi terv meglétét a helyszíni szemle során ellenőrzik</a:t>
            </a:r>
          </a:p>
          <a:p>
            <a:pPr lvl="2"/>
            <a:endParaRPr lang="hu-HU" sz="14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lvl="1"/>
            <a:endParaRPr lang="hu-HU" sz="18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lvl="1"/>
            <a:endParaRPr lang="hu-HU" sz="18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6480720" cy="429188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 smtClean="0">
                <a:solidFill>
                  <a:srgbClr val="006633"/>
                </a:solidFill>
              </a:rPr>
              <a:t>Gyümölcsültetvények telepítés Engedélyezése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637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98376" y="987574"/>
            <a:ext cx="8147248" cy="3024336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hu-HU" sz="18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Borszőlő termőhelyi kataszterbe </a:t>
            </a:r>
            <a:r>
              <a:rPr lang="hu-HU" sz="1800" dirty="0">
                <a:solidFill>
                  <a:srgbClr val="006633"/>
                </a:solidFill>
                <a:latin typeface="Trebuchet MS" panose="020B0603020202020204" pitchFamily="34" charset="0"/>
              </a:rPr>
              <a:t>sorolt terület esetén</a:t>
            </a:r>
            <a:r>
              <a:rPr lang="hu-HU" sz="18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:</a:t>
            </a:r>
          </a:p>
          <a:p>
            <a:pPr lvl="2"/>
            <a:r>
              <a:rPr lang="hu-HU" sz="1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illetékes </a:t>
            </a:r>
            <a:r>
              <a:rPr lang="hu-HU" sz="1400" dirty="0">
                <a:solidFill>
                  <a:srgbClr val="006633"/>
                </a:solidFill>
                <a:latin typeface="Trebuchet MS" panose="020B0603020202020204" pitchFamily="34" charset="0"/>
              </a:rPr>
              <a:t>hegyközség </a:t>
            </a:r>
            <a:r>
              <a:rPr lang="hu-HU" sz="1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írásbeli hozzájárulása szükséges</a:t>
            </a:r>
          </a:p>
          <a:p>
            <a:pPr lvl="2"/>
            <a:r>
              <a:rPr lang="hu-HU" sz="1400" dirty="0">
                <a:solidFill>
                  <a:srgbClr val="006633"/>
                </a:solidFill>
                <a:latin typeface="Trebuchet MS" panose="020B0603020202020204" pitchFamily="34" charset="0"/>
              </a:rPr>
              <a:t>m</a:t>
            </a:r>
            <a:r>
              <a:rPr lang="hu-HU" sz="1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inden gyümölcs telepítés előtt egyeztetni a hegyközséggel</a:t>
            </a:r>
          </a:p>
          <a:p>
            <a:pPr marL="914400" lvl="2" indent="0">
              <a:buNone/>
            </a:pPr>
            <a:endParaRPr lang="hu-HU" sz="14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lvl="1"/>
            <a:r>
              <a:rPr lang="hu-HU" sz="18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NATURA 2000 és más védett terület esetén:   </a:t>
            </a:r>
            <a:r>
              <a:rPr lang="hu-HU" sz="18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illetékes környezetvédelmi hatóság hozzájárulása szükséges</a:t>
            </a:r>
          </a:p>
          <a:p>
            <a:pPr lvl="1"/>
            <a:r>
              <a:rPr lang="hu-HU" sz="18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Telepítést követő 30 napon belül a </a:t>
            </a:r>
            <a:r>
              <a:rPr lang="hu-HU" sz="18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telepítés tényének bejelentése</a:t>
            </a:r>
            <a:r>
              <a:rPr lang="hu-HU" sz="1800" dirty="0">
                <a:solidFill>
                  <a:srgbClr val="006633"/>
                </a:solidFill>
                <a:latin typeface="Trebuchet MS" panose="020B0603020202020204" pitchFamily="34" charset="0"/>
              </a:rPr>
              <a:t> </a:t>
            </a:r>
            <a:r>
              <a:rPr lang="hu-HU" sz="18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(2. sz. melléklet) az illetékes telepítési hatósághoz (megye székhely szerinti járási hivatalhoz) </a:t>
            </a:r>
          </a:p>
          <a:p>
            <a:pPr lvl="1"/>
            <a:r>
              <a:rPr lang="hu-HU" sz="18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Az eltelepített ültetvény gyümölcsültetvény </a:t>
            </a:r>
            <a:r>
              <a:rPr lang="hu-HU" sz="18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kataszterbe vétele</a:t>
            </a:r>
          </a:p>
          <a:p>
            <a:pPr lvl="2"/>
            <a:r>
              <a:rPr lang="hu-HU" sz="1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Változás bejelentés : 30 napon belül (3. sz. melléklet) az illetékes telepítési hatósághoz</a:t>
            </a:r>
          </a:p>
          <a:p>
            <a:pPr lvl="2"/>
            <a:r>
              <a:rPr lang="hu-HU" sz="1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Telepítési hatóság helyszínen ellenőrizheti</a:t>
            </a:r>
          </a:p>
          <a:p>
            <a:pPr lvl="2"/>
            <a:r>
              <a:rPr lang="hu-HU" sz="1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Bejelentés elmulasztása: 50 000-200 000 Ft bírság </a:t>
            </a:r>
          </a:p>
          <a:p>
            <a:pPr lvl="2"/>
            <a:endParaRPr lang="hu-HU" sz="14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lvl="1"/>
            <a:endParaRPr lang="hu-HU" sz="18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lvl="1"/>
            <a:endParaRPr lang="hu-HU" sz="18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6480720" cy="429188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 smtClean="0">
                <a:solidFill>
                  <a:srgbClr val="006633"/>
                </a:solidFill>
              </a:rPr>
              <a:t>Gyümölcsültetvények telepítés Engedélyezése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377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8868</TotalTime>
  <Words>2091</Words>
  <Application>Microsoft Office PowerPoint</Application>
  <PresentationFormat>Diavetítés a képernyőre (16:9 oldalarány)</PresentationFormat>
  <Paragraphs>470</Paragraphs>
  <Slides>27</Slides>
  <Notes>6</Notes>
  <HiddenSlides>1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27</vt:i4>
      </vt:variant>
    </vt:vector>
  </HeadingPairs>
  <TitlesOfParts>
    <vt:vector size="28" baseType="lpstr">
      <vt:lpstr>Office-téma</vt:lpstr>
      <vt:lpstr>PowerPoint bemutató</vt:lpstr>
      <vt:lpstr>PowerPoint bemutató</vt:lpstr>
      <vt:lpstr>PowerPoint bemutató</vt:lpstr>
      <vt:lpstr>Gyümölcsültetvények telepítésének engedélyezése 2018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Csemegeszőlő ültetvény 2018</vt:lpstr>
      <vt:lpstr>PowerPoint bemutató</vt:lpstr>
      <vt:lpstr>PowerPoint bemutató</vt:lpstr>
      <vt:lpstr>PowerPoint bemutató</vt:lpstr>
      <vt:lpstr>Borszőlő telepítéshez kapcsolódó támogatások és telepítések engedélyezése 2018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 jön a megye neve</dc:title>
  <dc:creator>Horváth-Nagy Barbara</dc:creator>
  <cp:lastModifiedBy>Szomi Edina</cp:lastModifiedBy>
  <cp:revision>196</cp:revision>
  <cp:lastPrinted>2017-01-16T10:02:57Z</cp:lastPrinted>
  <dcterms:created xsi:type="dcterms:W3CDTF">2016-11-14T10:52:38Z</dcterms:created>
  <dcterms:modified xsi:type="dcterms:W3CDTF">2018-11-13T08:48:08Z</dcterms:modified>
</cp:coreProperties>
</file>