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372" r:id="rId2"/>
    <p:sldId id="331" r:id="rId3"/>
    <p:sldId id="345" r:id="rId4"/>
    <p:sldId id="346" r:id="rId5"/>
    <p:sldId id="332" r:id="rId6"/>
    <p:sldId id="333" r:id="rId7"/>
    <p:sldId id="353" r:id="rId8"/>
    <p:sldId id="334" r:id="rId9"/>
    <p:sldId id="347" r:id="rId10"/>
    <p:sldId id="348" r:id="rId11"/>
    <p:sldId id="349" r:id="rId12"/>
    <p:sldId id="350" r:id="rId13"/>
    <p:sldId id="351" r:id="rId14"/>
    <p:sldId id="352" r:id="rId15"/>
    <p:sldId id="335" r:id="rId16"/>
    <p:sldId id="338" r:id="rId17"/>
    <p:sldId id="339" r:id="rId18"/>
    <p:sldId id="337" r:id="rId19"/>
    <p:sldId id="341" r:id="rId20"/>
    <p:sldId id="342" r:id="rId21"/>
    <p:sldId id="340" r:id="rId22"/>
    <p:sldId id="336" r:id="rId23"/>
    <p:sldId id="343" r:id="rId24"/>
    <p:sldId id="344" r:id="rId25"/>
    <p:sldId id="373" r:id="rId26"/>
    <p:sldId id="288" r:id="rId27"/>
    <p:sldId id="290" r:id="rId28"/>
    <p:sldId id="293" r:id="rId29"/>
    <p:sldId id="300" r:id="rId30"/>
    <p:sldId id="291" r:id="rId31"/>
    <p:sldId id="354" r:id="rId32"/>
    <p:sldId id="359" r:id="rId33"/>
    <p:sldId id="360" r:id="rId34"/>
    <p:sldId id="361" r:id="rId35"/>
    <p:sldId id="304" r:id="rId36"/>
    <p:sldId id="362" r:id="rId37"/>
    <p:sldId id="364" r:id="rId38"/>
    <p:sldId id="365" r:id="rId39"/>
    <p:sldId id="374" r:id="rId40"/>
    <p:sldId id="366" r:id="rId41"/>
    <p:sldId id="367" r:id="rId42"/>
    <p:sldId id="368" r:id="rId43"/>
    <p:sldId id="363" r:id="rId44"/>
    <p:sldId id="319" r:id="rId45"/>
    <p:sldId id="369" r:id="rId46"/>
    <p:sldId id="318" r:id="rId47"/>
    <p:sldId id="370" r:id="rId48"/>
    <p:sldId id="321" r:id="rId49"/>
    <p:sldId id="273" r:id="rId50"/>
  </p:sldIdLst>
  <p:sldSz cx="9144000" cy="6858000" type="screen4x3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D6BF"/>
    <a:srgbClr val="E6E3D2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Sötét stílu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ötét stílus 1 – 1. jelölőszín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ötét stílus 1 – 3. jelölőszín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5" autoAdjust="0"/>
    <p:restoredTop sz="94434" autoAdjust="0"/>
  </p:normalViewPr>
  <p:slideViewPr>
    <p:cSldViewPr>
      <p:cViewPr varScale="1">
        <p:scale>
          <a:sx n="46" d="100"/>
          <a:sy n="46" d="100"/>
        </p:scale>
        <p:origin x="40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89B6D-AD92-477E-9534-C3451EBEDBD3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AEF19-1AC3-4440-9AB7-584AD6B1D31F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05387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090AB-CBE6-437D-AF1F-E35EB1696677}" type="datetimeFigureOut">
              <a:rPr lang="hu-HU" smtClean="0"/>
              <a:pPr/>
              <a:t>2018. 11. 15.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7F09F-B989-4E3F-9FE1-4827DE14C106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FE5B7-AEDC-4DCD-93B9-6AD75BEE0CF7}" type="datetimeFigureOut">
              <a:rPr lang="hu-HU" smtClean="0"/>
              <a:pPr/>
              <a:t>2018. 11. 15.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F2438-859B-4A5C-9A9D-E2E07FBB3378}" type="slidenum">
              <a:rPr lang="hu-HU" smtClean="0"/>
              <a:pPr/>
              <a:t>‹#›</a:t>
            </a:fld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27584" y="4509120"/>
            <a:ext cx="7416824" cy="936104"/>
          </a:xfrm>
        </p:spPr>
        <p:txBody>
          <a:bodyPr>
            <a:normAutofit fontScale="40000" lnSpcReduction="20000"/>
          </a:bodyPr>
          <a:lstStyle/>
          <a:p>
            <a:r>
              <a:rPr lang="hu-HU" sz="5500" dirty="0" smtClean="0">
                <a:solidFill>
                  <a:schemeClr val="bg1">
                    <a:lumMod val="85000"/>
                  </a:schemeClr>
                </a:solidFill>
              </a:rPr>
              <a:t>Egységes kérelemhez tartozó helyszíni ellenőrzési tapasztalatok </a:t>
            </a:r>
          </a:p>
          <a:p>
            <a:r>
              <a:rPr lang="hu-HU" sz="7000" b="1" dirty="0" smtClean="0">
                <a:solidFill>
                  <a:schemeClr val="bg1">
                    <a:lumMod val="85000"/>
                  </a:schemeClr>
                </a:solidFill>
              </a:rPr>
              <a:t>VP támogatások</a:t>
            </a:r>
            <a:endParaRPr lang="hu-HU" sz="70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hu-HU" sz="3200" b="1" dirty="0" smtClean="0"/>
              <a:t>VP AKG gyakoribb hibák</a:t>
            </a: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hu-HU" b="1" u="sng" dirty="0" smtClean="0"/>
              <a:t>Horizontális szántó &amp; Horizontális ültetvény </a:t>
            </a:r>
            <a:endParaRPr lang="hu-HU" u="sng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gazdálkodásba történt növényvédelmi és talajvédelmi szakirányító bevonása és rendelkezik érvényes szerződéssel?</a:t>
            </a:r>
          </a:p>
          <a:p>
            <a:pPr>
              <a:buFont typeface="Wingdings" pitchFamily="2" charset="2"/>
              <a:buChar char="ü"/>
            </a:pP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 Betartotta a Kedvezményezett a 43/2010 FVM rendelet VIII. mellékletében szereplő integrált növényvédelem általános elveit?</a:t>
            </a:r>
          </a:p>
          <a:p>
            <a:pPr>
              <a:buNone/>
            </a:pPr>
            <a:endParaRPr lang="hu-HU" b="1" dirty="0" smtClean="0"/>
          </a:p>
          <a:p>
            <a:pPr>
              <a:buNone/>
            </a:pPr>
            <a:r>
              <a:rPr lang="hu-HU" b="1" dirty="0" smtClean="0"/>
              <a:t>Horizontális ültetvény</a:t>
            </a: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Az előírásoknak megfelelően készült levélanalízis?</a:t>
            </a:r>
          </a:p>
          <a:p>
            <a:pPr>
              <a:buFont typeface="Wingdings" pitchFamily="2" charset="2"/>
              <a:buChar char="ü"/>
            </a:pP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Csak szűkített </a:t>
            </a:r>
            <a:r>
              <a:rPr lang="hu-HU" dirty="0" err="1" smtClean="0"/>
              <a:t>növényvédőszer</a:t>
            </a:r>
            <a:r>
              <a:rPr lang="hu-HU" dirty="0" smtClean="0"/>
              <a:t> hatóanyag alkalmazása történt?</a:t>
            </a:r>
          </a:p>
          <a:p>
            <a:pPr>
              <a:buNone/>
            </a:pP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Készült  tápanyag-gazdálkodási terv az adott támogatási év esetében a támogatási évet megelőző év szeptember 30.-ig valamennyi növénykultúrára vagy 2016-os támogatási év esetén a 2016. évi egységes kérelem benyújtásának jogvesztő határnapjáig?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hu-HU" sz="3200" b="1" dirty="0" smtClean="0"/>
              <a:t>VP AKG gyakoribb hibák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hu-HU" b="1" dirty="0" smtClean="0">
                <a:solidFill>
                  <a:srgbClr val="FF0000"/>
                </a:solidFill>
              </a:rPr>
              <a:t>NPI szakértői részvétel!! Szúrópróba szerű ellenőrzés</a:t>
            </a:r>
          </a:p>
          <a:p>
            <a:pPr>
              <a:buNone/>
            </a:pPr>
            <a:r>
              <a:rPr lang="hu-HU" b="1" dirty="0" smtClean="0"/>
              <a:t>Magas Természeti Értékű területi lehatárolás, gyep túzokvédelmi előírásokkal (Zonális)</a:t>
            </a: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Kaszálás legkorábbi időpontja július 1, kivéve a </a:t>
            </a:r>
            <a:r>
              <a:rPr lang="hu-HU" dirty="0" err="1" smtClean="0"/>
              <a:t>Békés-Csanádi-Hát</a:t>
            </a:r>
            <a:r>
              <a:rPr lang="hu-HU" dirty="0" smtClean="0"/>
              <a:t>, Dévaványa Környéke és </a:t>
            </a:r>
            <a:r>
              <a:rPr lang="hu-HU" dirty="0" err="1" smtClean="0"/>
              <a:t>Kis-Sárrét</a:t>
            </a:r>
            <a:r>
              <a:rPr lang="hu-HU" dirty="0" smtClean="0"/>
              <a:t> MTÉT, ahol a legkorábbi kaszálás időpontja június 15. 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Kaszálás legkorábbi időpontja július 15, kivéve a </a:t>
            </a:r>
            <a:r>
              <a:rPr lang="hu-HU" dirty="0" err="1" smtClean="0"/>
              <a:t>Békés-Csanádi-Hát</a:t>
            </a:r>
            <a:r>
              <a:rPr lang="hu-HU" dirty="0" smtClean="0"/>
              <a:t>, Dévaványa Környéke és </a:t>
            </a:r>
            <a:r>
              <a:rPr lang="hu-HU" dirty="0" err="1" smtClean="0"/>
              <a:t>Kis-Sárrét</a:t>
            </a:r>
            <a:r>
              <a:rPr lang="hu-HU" dirty="0" smtClean="0"/>
              <a:t> MTÉT, ahol a legkorábbi kaszálás időpontja július 1. </a:t>
            </a:r>
          </a:p>
          <a:p>
            <a:pPr>
              <a:buNone/>
            </a:pPr>
            <a:r>
              <a:rPr lang="hu-HU" b="1" dirty="0" smtClean="0"/>
              <a:t>Magas Természeti Értékű területi lehatárolás, szántó túzokvédelmi előírásokkal (Zonális)</a:t>
            </a: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Kaszálás esetén : Július 31-e előtt végzett kaszálás/szárzúzás megkezdése előtt legalább 5 munkanappal írásban, elektronikus úton vagy telefaxon be kell jelenteni az illetékes nemzeti park igazgatóságnak  a kaszálás pontos helyét és tervezett kezdési időpontját. 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Kaszálás/szárzúzás/silózás legkorábbi időpontja július 15, kivéve a Békés-Csanádi Hát, a Dévaványa környéke és </a:t>
            </a:r>
            <a:r>
              <a:rPr lang="hu-HU" dirty="0" err="1" smtClean="0"/>
              <a:t>Kis-Sárrét</a:t>
            </a:r>
            <a:r>
              <a:rPr lang="hu-HU" dirty="0" smtClean="0"/>
              <a:t> MTÉT területét, ahol a legkorábbi időpont július 1. 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hu-HU" sz="4000" b="1" dirty="0" smtClean="0"/>
              <a:t>VP AKG gyakoribb hibák</a:t>
            </a: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u-HU" b="1" dirty="0" smtClean="0"/>
              <a:t>Szántó erózió érzékeny területi lehatárolással (zonális)</a:t>
            </a: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partvonallal közvetlenül érintkező tábla esetén, fenntartanak 12 méter szélességű füves mezsgyét a partvonallal </a:t>
            </a:r>
            <a:r>
              <a:rPr lang="hu-HU" dirty="0" err="1" smtClean="0"/>
              <a:t>érintekőzen</a:t>
            </a:r>
            <a:r>
              <a:rPr lang="hu-HU" dirty="0" smtClean="0"/>
              <a:t>? 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hu-HU" b="1" dirty="0" smtClean="0"/>
              <a:t>VP ÖKO gyakoribb hibák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hu-HU" b="1" dirty="0" smtClean="0"/>
              <a:t>Ökológiai gyep</a:t>
            </a: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Kedvezményezett eleget tett a terület helyszíni beazonosítását szolgáló egy sarokpont kijelölésére irányuló kötelezettségének?</a:t>
            </a:r>
          </a:p>
          <a:p>
            <a:pPr>
              <a:buNone/>
            </a:pPr>
            <a:r>
              <a:rPr lang="hu-HU" b="1" dirty="0" smtClean="0"/>
              <a:t>Ökológiai szántó</a:t>
            </a: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Kedvezményezett eleget tett a terület helyszíni beazonosítását szolgáló egy sarokpont kijelölésére irányuló kötelezettségének?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tápanyag-gazdálkodási tervben meghatározott maximális N, P, K hatóanyagnál több nem juttatható ki a területre  műtrágyázással. 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Betartásra kerültek a vetésváltás szabályai?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Betartásra kerültek az ökológiai gazdálkodás növényvédelmi szabályai?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Tilos tiltott szerrel csávázott vetőmag használata. Betartásra került az előírás?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hu-HU" sz="3200" b="1" dirty="0" smtClean="0"/>
              <a:t>VP </a:t>
            </a:r>
            <a:r>
              <a:rPr lang="hu-HU" sz="3200" b="1" dirty="0" err="1" smtClean="0"/>
              <a:t>Natura</a:t>
            </a:r>
            <a:r>
              <a:rPr lang="hu-HU" sz="3200" b="1" dirty="0" smtClean="0"/>
              <a:t> 2000 gyep gyakoribb hibák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hu-HU" b="1" dirty="0" smtClean="0">
                <a:solidFill>
                  <a:srgbClr val="FF0000"/>
                </a:solidFill>
              </a:rPr>
              <a:t>NPI szakértői részvétel!! Szúrópróba szerű ellenőrzés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Kedvezményezett kaszálás tervezett időpontját a tevékenység megkezdése előtt legalább 5 munkanappal írásban bejelentette-e a működési területileg érintett nemzeti park igazgatóságnak? (fax, e-mail, levél)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Történt a gazdálkodó NATURA 2000 területén gyep feltörés vagy felülvetés? 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Kedvezményezett a vizsgált gyepterületén megakadályozta az inváziós és termőhely-idegen növényfajok megtelepedését és terjedését? 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vizsgált területet gyepként használja a Kedvezményezett?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vizsgált tábláján mezőgazdasági tevékenységet végez?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gyepterület maradandó károsítása tilos! (pl.: engedély nélküli gyepfeltörés, kitaposás) Betartotta a Kedvezményezett az előírást?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lekaszált szálastakarmányt 30 napon belül lehordták tábláról?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kaszálás során természetvédelmi szempontból kedvező kaszálási módszert és technológiát alkalmazott a Kedvezményezett? 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hu-HU" b="1" dirty="0" smtClean="0"/>
              <a:t>Állatalapú támogatások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dirty="0" smtClean="0"/>
              <a:t>Tájékozódás az egyes állatalapú támogatások feltételeiről → félretájékoztatás előfordul!!</a:t>
            </a:r>
          </a:p>
          <a:p>
            <a:pPr>
              <a:buNone/>
            </a:pPr>
            <a:endParaRPr lang="hu-HU" b="1" dirty="0" smtClean="0"/>
          </a:p>
          <a:p>
            <a:pPr>
              <a:buNone/>
            </a:pPr>
            <a:r>
              <a:rPr lang="hu-HU" b="1" dirty="0" smtClean="0"/>
              <a:t>ENAR rendelet előírásainak betartása</a:t>
            </a:r>
          </a:p>
          <a:p>
            <a:pPr lvl="0">
              <a:buFont typeface="Wingdings" pitchFamily="2" charset="2"/>
              <a:buChar char="ü"/>
            </a:pPr>
            <a:r>
              <a:rPr lang="hu-HU" dirty="0" smtClean="0"/>
              <a:t>Állatjelölés – minden állatnak beazonosíthatónak kell lennie az adott állatfajra vonatkozó jelöléssel, a jelöletlen állat nem támogatható!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7114042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04664"/>
            <a:ext cx="5298945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hu-HU" b="1" dirty="0" smtClean="0"/>
              <a:t>Állatalapú támogatások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hu-HU" b="1" dirty="0" smtClean="0"/>
              <a:t>Nyilvántartások vezetése </a:t>
            </a:r>
            <a:r>
              <a:rPr lang="hu-HU" dirty="0" smtClean="0"/>
              <a:t>-  a gazdaságban saját, naprakész állomány-nyilvántartást kell vezetnie az állattartónak az ott lévő, oda beérkező és azt elhagyó állatokról (3 évig meg kell őrizni, minden állatnak szerepelnie kell).</a:t>
            </a:r>
          </a:p>
          <a:p>
            <a:pPr lvl="0">
              <a:buNone/>
            </a:pPr>
            <a:r>
              <a:rPr lang="hu-HU" dirty="0" smtClean="0"/>
              <a:t> 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379405" cy="4410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rmAutofit/>
          </a:bodyPr>
          <a:lstStyle/>
          <a:p>
            <a:r>
              <a:rPr lang="hu-HU" sz="2800" b="1" dirty="0" smtClean="0"/>
              <a:t>VP  </a:t>
            </a:r>
            <a:r>
              <a:rPr lang="hu-HU" sz="2800" b="1" dirty="0" err="1" smtClean="0"/>
              <a:t>Agrár-környezetgazdálodás</a:t>
            </a:r>
            <a:r>
              <a:rPr lang="hu-HU" sz="2800" b="1" dirty="0" smtClean="0"/>
              <a:t> (AKG) -VP Ökológiai gazdálkodásra történő áttérés (ÖKO) helyszíni tapasztalatok</a:t>
            </a: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hu-HU" dirty="0" smtClean="0"/>
              <a:t>KK be nem adása nem mentesít a kötelezettségek betartása alól!!!, sőt kockázatos ügyféllé válik, így nagyobb az esély a HE kiválasztásra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támogatás keretében </a:t>
            </a:r>
            <a:r>
              <a:rPr lang="hu-HU" b="1" u="sng" dirty="0" smtClean="0"/>
              <a:t>egybeművelt tábla nem jogosult támogatásra </a:t>
            </a:r>
            <a:r>
              <a:rPr lang="hu-HU" dirty="0" smtClean="0"/>
              <a:t>(AKG tábla mellett egyéb támogatott </a:t>
            </a:r>
            <a:r>
              <a:rPr lang="hu-HU" dirty="0" err="1" smtClean="0"/>
              <a:t>pl.SAPS</a:t>
            </a:r>
            <a:r>
              <a:rPr lang="hu-HU" dirty="0" smtClean="0"/>
              <a:t> tábla esetében sem)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8640"/>
            <a:ext cx="4275683" cy="597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hu-HU" b="1" dirty="0" smtClean="0"/>
              <a:t>Állatalapú támogatások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hu-HU" dirty="0" smtClean="0"/>
              <a:t>ENAR adatbázis felé jelenteni kell a változásokat !!</a:t>
            </a:r>
          </a:p>
          <a:p>
            <a:pPr lvl="0">
              <a:buFont typeface="Wingdings" pitchFamily="2" charset="2"/>
              <a:buChar char="ü"/>
            </a:pPr>
            <a:r>
              <a:rPr lang="hu-HU" dirty="0" smtClean="0"/>
              <a:t>szarvasmarha esetében a ki-/bekerülési, borjú bejelentési határidőkre figyeljenek.</a:t>
            </a:r>
          </a:p>
          <a:p>
            <a:pPr lvl="0">
              <a:buFont typeface="Wingdings" pitchFamily="2" charset="2"/>
              <a:buChar char="ü"/>
            </a:pPr>
            <a:r>
              <a:rPr lang="hu-HU" dirty="0" smtClean="0"/>
              <a:t> A juh és kecske esetében még a szállítások (szállítólevelek) ENAN bejelentés!!! (nem küldik be, vagy hibásan küldik és nem javítják)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hu-HU" sz="3200" b="1" dirty="0" smtClean="0"/>
              <a:t>Állatalapú támogatások</a:t>
            </a: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2400" dirty="0" smtClean="0"/>
              <a:t>Állatalapú támogatások esetében a helyszíni ellenőrzésről nem lehet 48 óránál előbb értesíteni az ügyfelet (809/2014 EU) </a:t>
            </a:r>
          </a:p>
          <a:p>
            <a:pPr>
              <a:buFont typeface="Wingdings" pitchFamily="2" charset="2"/>
              <a:buChar char="ü"/>
            </a:pPr>
            <a:endParaRPr lang="hu-HU" sz="2400" dirty="0" smtClean="0"/>
          </a:p>
          <a:p>
            <a:pPr>
              <a:buFont typeface="Wingdings" pitchFamily="2" charset="2"/>
              <a:buChar char="ü"/>
            </a:pPr>
            <a:r>
              <a:rPr lang="hu-HU" sz="2400" dirty="0" smtClean="0"/>
              <a:t>A helyszíni ellenőrzésre a gazdálkodónak biztosítania kell az állatok egyedi azonosításához szükséges feltételeket (állatok összeterelése, szorító folyosó, stb.) → a kérelmezett egyedeket tételesen beazonosítása</a:t>
            </a:r>
          </a:p>
          <a:p>
            <a:pPr>
              <a:buNone/>
            </a:pPr>
            <a:endParaRPr lang="hu-HU" sz="2400" dirty="0" smtClean="0"/>
          </a:p>
          <a:p>
            <a:pPr>
              <a:buFont typeface="Wingdings" pitchFamily="2" charset="2"/>
              <a:buChar char="ü"/>
            </a:pPr>
            <a:r>
              <a:rPr lang="hu-HU" sz="2400" dirty="0" smtClean="0"/>
              <a:t>Az állatokkal kapcsolatos dokumentációk (állomány-nyilvántartó, marhalevelek, juh/kecske esetében a szállítólevelek) legyenek összekészítve az ellenőrzésre, így hatékonyabban és gyorsabban tudnak a kollégák dolgozni.</a:t>
            </a:r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hu-HU" b="1" dirty="0" smtClean="0"/>
              <a:t>Anyajuh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hu-HU" dirty="0" smtClean="0"/>
              <a:t>A kérelem beadást megelőzően (március 20 előtt) az MJKSZ (Magyar Juh- és kecsketenyésztő Szövetség) igazolást állít ki a tenyészetben megtalálható anyajuhok létszámáról. 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tenyésztő a kérelemben azt a létszámot kellene, hogy megadja, amelyre vonatkozóan </a:t>
            </a:r>
            <a:r>
              <a:rPr lang="hu-HU" b="1" u="sng" dirty="0" smtClean="0"/>
              <a:t>vállalja, hogy a 100 napos </a:t>
            </a:r>
            <a:r>
              <a:rPr lang="hu-HU" b="1" u="sng" dirty="0" err="1" smtClean="0"/>
              <a:t>birtokontartás</a:t>
            </a:r>
            <a:r>
              <a:rPr lang="hu-HU" b="1" u="sng" dirty="0" smtClean="0"/>
              <a:t> alatt folyamatosan a tenyészetében tartja</a:t>
            </a:r>
            <a:r>
              <a:rPr lang="hu-HU" dirty="0" smtClean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természetes elhullási arányt figyelembe vétele!! 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A </a:t>
            </a:r>
            <a:r>
              <a:rPr lang="hu-HU" dirty="0" err="1" smtClean="0"/>
              <a:t>birtokontartási</a:t>
            </a:r>
            <a:r>
              <a:rPr lang="hu-HU" dirty="0" smtClean="0"/>
              <a:t> időszak végén is meglegyen a kérelmezett létszám!!!!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Anyatehén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hu-HU" dirty="0" smtClean="0"/>
              <a:t>A kérelem beadásakor tehén/üsző arány fontossága! Figyelmet felhívni, gazdának kell figyelni!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Célszerű lenne a kérelem beadásakor ezt pontosan megnéznék, egy részletes ENAR lista alapján (40%-nál ne legyen magasabb az üszők arány!!)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 Olyan kérelem is beadásra került, ahol100% volt az üszőarány!!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827584" y="4509120"/>
            <a:ext cx="7416824" cy="936104"/>
          </a:xfrm>
        </p:spPr>
        <p:txBody>
          <a:bodyPr>
            <a:normAutofit fontScale="40000" lnSpcReduction="20000"/>
          </a:bodyPr>
          <a:lstStyle/>
          <a:p>
            <a:r>
              <a:rPr lang="hu-HU" sz="5500" dirty="0" smtClean="0">
                <a:solidFill>
                  <a:schemeClr val="bg1">
                    <a:lumMod val="85000"/>
                  </a:schemeClr>
                </a:solidFill>
              </a:rPr>
              <a:t>Egységes kérelemhez tartozó helyszíni ellenőrzési tapasztalatok </a:t>
            </a:r>
          </a:p>
          <a:p>
            <a:r>
              <a:rPr lang="hu-HU" sz="5500" dirty="0" smtClean="0">
                <a:solidFill>
                  <a:schemeClr val="bg1">
                    <a:lumMod val="85000"/>
                  </a:schemeClr>
                </a:solidFill>
              </a:rPr>
              <a:t>EMGA támogatások</a:t>
            </a:r>
            <a:endParaRPr lang="hu-HU" sz="55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Területalapú támogatások általános helyszíni tapasztalatok </a:t>
            </a:r>
            <a:endParaRPr lang="hu-HU" sz="36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hu-HU" dirty="0" smtClean="0"/>
              <a:t>Hibás igénylések (több kultúrát tartalmazó táblát egy táblának igényeltek)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Pontatlan, </a:t>
            </a:r>
            <a:r>
              <a:rPr lang="hu-HU" dirty="0" err="1" smtClean="0"/>
              <a:t>hrsz</a:t>
            </a:r>
            <a:r>
              <a:rPr lang="hu-HU" dirty="0" smtClean="0"/>
              <a:t> szerinti rajz, ami a művelésnek nem megfelelő</a:t>
            </a:r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Kultúra helytelen megadása (cél: Zöldítéses megfelelés. Pl. lucerna igény- valóságban napraforgó; parlag terület igény - valóságban kultúra</a:t>
            </a:r>
          </a:p>
          <a:p>
            <a:pPr lvl="0">
              <a:buFont typeface="Wingdings" pitchFamily="2" charset="2"/>
              <a:buChar char="ü"/>
            </a:pPr>
            <a:r>
              <a:rPr lang="hu-HU" dirty="0" smtClean="0"/>
              <a:t>Lágyszárú és/vagy fás szárú minimumkövetelmények megsértése</a:t>
            </a:r>
          </a:p>
          <a:p>
            <a:pPr>
              <a:buNone/>
            </a:pPr>
            <a:endParaRPr lang="hu-HU" dirty="0" smtClean="0"/>
          </a:p>
          <a:p>
            <a:pPr lvl="0">
              <a:buFont typeface="Wingdings" pitchFamily="2" charset="2"/>
              <a:buChar char="ü"/>
            </a:pPr>
            <a:endParaRPr lang="hu-HU" dirty="0" smtClean="0"/>
          </a:p>
          <a:p>
            <a:pPr>
              <a:buFont typeface="Wingdings" pitchFamily="2" charset="2"/>
              <a:buChar char="ü"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hu-HU" sz="2400" dirty="0" smtClean="0"/>
              <a:t>Pihentetett terület igénylése - elhanyagolt almás, vagy szőlőkivágás</a:t>
            </a:r>
            <a:endParaRPr lang="hu-HU" sz="2400" dirty="0"/>
          </a:p>
        </p:txBody>
      </p:sp>
      <p:pic>
        <p:nvPicPr>
          <p:cNvPr id="3" name="Kép 2"/>
          <p:cNvPicPr/>
          <p:nvPr/>
        </p:nvPicPr>
        <p:blipFill>
          <a:blip r:embed="rId2" cstate="print"/>
          <a:srcRect l="62479" t="55481" r="8760" b="9412"/>
          <a:stretch>
            <a:fillRect/>
          </a:stretch>
        </p:blipFill>
        <p:spPr bwMode="auto">
          <a:xfrm>
            <a:off x="395536" y="908720"/>
            <a:ext cx="856895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hu-HU" sz="3200" b="1" dirty="0" smtClean="0"/>
              <a:t>Lágy és fászárú minimumkövetelmény</a:t>
            </a:r>
            <a:endParaRPr lang="hu-HU" sz="3200" b="1" dirty="0"/>
          </a:p>
        </p:txBody>
      </p:sp>
      <p:pic>
        <p:nvPicPr>
          <p:cNvPr id="3" name="Kép 2"/>
          <p:cNvPicPr/>
          <p:nvPr/>
        </p:nvPicPr>
        <p:blipFill>
          <a:blip r:embed="rId2" cstate="print"/>
          <a:srcRect l="59717" t="48841" r="6461" b="9180"/>
          <a:stretch>
            <a:fillRect/>
          </a:stretch>
        </p:blipFill>
        <p:spPr bwMode="auto">
          <a:xfrm>
            <a:off x="251520" y="692696"/>
            <a:ext cx="871296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 smtClean="0"/>
              <a:t>HMKA kritériumok 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dirty="0" smtClean="0"/>
              <a:t>A vetésforgónak való megfelelés tipikus hibák:</a:t>
            </a:r>
          </a:p>
          <a:p>
            <a:pPr lvl="2"/>
            <a:r>
              <a:rPr lang="hu-HU" dirty="0" smtClean="0"/>
              <a:t>Egymás után több, mint 3 évig kukorica</a:t>
            </a:r>
          </a:p>
          <a:p>
            <a:pPr lvl="2"/>
            <a:r>
              <a:rPr lang="hu-HU" dirty="0" smtClean="0"/>
              <a:t>Egymás után több, mint 2 évig árpa, </a:t>
            </a:r>
            <a:r>
              <a:rPr lang="hu-HU" dirty="0" err="1" smtClean="0"/>
              <a:t>tritikálé</a:t>
            </a:r>
            <a:endParaRPr lang="hu-HU" dirty="0" smtClean="0"/>
          </a:p>
          <a:p>
            <a:pPr>
              <a:buFont typeface="Wingdings" pitchFamily="2" charset="2"/>
              <a:buChar char="ü"/>
            </a:pPr>
            <a:endParaRPr lang="hu-HU" dirty="0" smtClean="0"/>
          </a:p>
          <a:p>
            <a:pPr>
              <a:buFont typeface="Wingdings" pitchFamily="2" charset="2"/>
              <a:buChar char="ü"/>
            </a:pPr>
            <a:r>
              <a:rPr lang="hu-HU" dirty="0" smtClean="0"/>
              <a:t>Tájképi elemek védelmének hiánya. Ez gyakran már az igénylési felület térképi részén is jól kivehető. Ügyfél figyelmét felhívni!</a:t>
            </a:r>
            <a:endParaRPr lang="hu-H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800" b="1" dirty="0" smtClean="0"/>
              <a:t>Agrár-környezetgazdálkodás</a:t>
            </a: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2800" dirty="0" smtClean="0"/>
              <a:t>„Kiemelten kívánja támogatni a </a:t>
            </a:r>
            <a:r>
              <a:rPr lang="hu-HU" sz="2800" b="1" dirty="0" err="1" smtClean="0"/>
              <a:t>biodiverzitás</a:t>
            </a:r>
            <a:r>
              <a:rPr lang="hu-HU" sz="2800" b="1" dirty="0" smtClean="0"/>
              <a:t> megőrzését</a:t>
            </a:r>
            <a:r>
              <a:rPr lang="hu-HU" sz="2800" dirty="0" smtClean="0"/>
              <a:t> a természetes életkörülményeik között (a gazdaságban), a </a:t>
            </a:r>
            <a:r>
              <a:rPr lang="hu-HU" sz="2800" b="1" dirty="0" smtClean="0"/>
              <a:t>természet, a víz, és a talaj védelmét</a:t>
            </a:r>
            <a:r>
              <a:rPr lang="hu-HU" sz="2800" dirty="0" smtClean="0"/>
              <a:t> a termőhelyi adottságoknak megfelelő termelési szerkezet kialakításával, a környezettudatos gazdálkodás és </a:t>
            </a:r>
            <a:r>
              <a:rPr lang="hu-HU" sz="2800" b="1" dirty="0" smtClean="0"/>
              <a:t>fenntartható tájhasználat kialakításával</a:t>
            </a:r>
            <a:r>
              <a:rPr lang="hu-HU" sz="2800" dirty="0" smtClean="0"/>
              <a:t>.”</a:t>
            </a:r>
            <a:endParaRPr lang="hu-H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hu-HU" sz="3200" b="1" dirty="0" smtClean="0"/>
              <a:t>Kunhalom művelés alatt</a:t>
            </a:r>
            <a:endParaRPr lang="hu-HU" sz="3200" b="1" dirty="0"/>
          </a:p>
        </p:txBody>
      </p:sp>
      <p:pic>
        <p:nvPicPr>
          <p:cNvPr id="4" name="Kép 3" descr="C:\Users\MVH03403\Desktop\kunhalom\HELLGKEP52173884263522442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8352927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hu-HU" sz="3200" b="1" dirty="0" smtClean="0"/>
              <a:t>Fa- és bokorcsoportok megőrzésére vonatkozó előírás megsértése</a:t>
            </a:r>
            <a:endParaRPr lang="hu-HU" sz="3200" b="1" dirty="0"/>
          </a:p>
        </p:txBody>
      </p:sp>
      <p:pic>
        <p:nvPicPr>
          <p:cNvPr id="4" name="Tartalom helye 3"/>
          <p:cNvPicPr>
            <a:picLocks noGrp="1"/>
          </p:cNvPicPr>
          <p:nvPr>
            <p:ph idx="1"/>
          </p:nvPr>
        </p:nvPicPr>
        <p:blipFill>
          <a:blip r:embed="rId2" cstate="print"/>
          <a:srcRect l="54596" t="46078" r="10225" b="9559"/>
          <a:stretch>
            <a:fillRect/>
          </a:stretch>
        </p:blipFill>
        <p:spPr bwMode="auto">
          <a:xfrm>
            <a:off x="179512" y="1700808"/>
            <a:ext cx="43204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MVH03403\Desktop\HELLGKEP56019940044597544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00808"/>
            <a:ext cx="4056450" cy="2988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Autofit/>
          </a:bodyPr>
          <a:lstStyle/>
          <a:p>
            <a:r>
              <a:rPr lang="hu-HU" sz="2800" b="1" dirty="0" smtClean="0"/>
              <a:t>Növényágazathoz kapcsolódó, termeléshez kötött támogatások</a:t>
            </a: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hu-HU" sz="1800" dirty="0" smtClean="0"/>
              <a:t>2018-ban mind a minősített szaporítóanyag felhasználását, mind a minimális hozam meglétét HELL keretében vizsgáljuk, beküldeni nem kell!</a:t>
            </a:r>
          </a:p>
          <a:p>
            <a:endParaRPr lang="hu-H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8622687" cy="401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hu-HU" sz="3200" b="1" dirty="0" smtClean="0"/>
              <a:t>Minősített szaporítóanyag, és hozam igazolása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55000" lnSpcReduction="20000"/>
          </a:bodyPr>
          <a:lstStyle/>
          <a:p>
            <a:pPr algn="just">
              <a:spcAft>
                <a:spcPts val="1000"/>
              </a:spcAft>
              <a:buNone/>
            </a:pPr>
            <a:r>
              <a:rPr lang="hu-HU" b="1" dirty="0" smtClean="0">
                <a:latin typeface="+mj-lt"/>
              </a:rPr>
              <a:t>Minősített szaporítóanyag igazolása:</a:t>
            </a:r>
            <a:endParaRPr lang="hu-HU" dirty="0" smtClean="0">
              <a:latin typeface="+mj-lt"/>
            </a:endParaRPr>
          </a:p>
          <a:p>
            <a:pPr algn="just">
              <a:buFont typeface="Wingdings" pitchFamily="2" charset="2"/>
              <a:buChar char="ü"/>
            </a:pPr>
            <a:r>
              <a:rPr lang="hu-HU" dirty="0" smtClean="0">
                <a:latin typeface="+mj-lt"/>
              </a:rPr>
              <a:t>Felhasználása leggyakrabban saját beszerzésként kerül igazolásra. </a:t>
            </a:r>
          </a:p>
          <a:p>
            <a:pPr algn="just">
              <a:buFont typeface="Wingdings" pitchFamily="2" charset="2"/>
              <a:buChar char="ü"/>
            </a:pPr>
            <a:r>
              <a:rPr lang="hu-HU" dirty="0" smtClean="0">
                <a:latin typeface="+mj-lt"/>
              </a:rPr>
              <a:t>Saját beszerzés esetén elegendő a </a:t>
            </a:r>
            <a:r>
              <a:rPr lang="hu-HU" b="1" dirty="0" smtClean="0">
                <a:latin typeface="+mj-lt"/>
              </a:rPr>
              <a:t>számla</a:t>
            </a:r>
            <a:r>
              <a:rPr lang="hu-HU" dirty="0" smtClean="0">
                <a:latin typeface="+mj-lt"/>
              </a:rPr>
              <a:t>, amennyiben érvényes, </a:t>
            </a:r>
            <a:r>
              <a:rPr lang="hu-HU" b="1" dirty="0" smtClean="0">
                <a:latin typeface="+mj-lt"/>
              </a:rPr>
              <a:t>saját névre szóló </a:t>
            </a:r>
            <a:r>
              <a:rPr lang="hu-HU" dirty="0" smtClean="0">
                <a:latin typeface="+mj-lt"/>
              </a:rPr>
              <a:t>(családi gazdaság sem kivétel!), és t</a:t>
            </a:r>
            <a:r>
              <a:rPr lang="hu-HU" b="1" dirty="0" smtClean="0">
                <a:latin typeface="+mj-lt"/>
              </a:rPr>
              <a:t>artalmazza </a:t>
            </a:r>
            <a:r>
              <a:rPr lang="hu-HU" dirty="0" smtClean="0">
                <a:latin typeface="+mj-lt"/>
              </a:rPr>
              <a:t>a </a:t>
            </a:r>
            <a:r>
              <a:rPr lang="hu-HU" b="1" dirty="0" smtClean="0">
                <a:latin typeface="+mj-lt"/>
              </a:rPr>
              <a:t>fajra, fajtára</a:t>
            </a:r>
            <a:r>
              <a:rPr lang="hu-HU" dirty="0" smtClean="0">
                <a:latin typeface="+mj-lt"/>
              </a:rPr>
              <a:t>, </a:t>
            </a:r>
            <a:r>
              <a:rPr lang="hu-HU" b="1" dirty="0" smtClean="0">
                <a:latin typeface="+mj-lt"/>
              </a:rPr>
              <a:t>mennyiségre</a:t>
            </a:r>
            <a:r>
              <a:rPr lang="hu-HU" dirty="0" smtClean="0">
                <a:latin typeface="+mj-lt"/>
              </a:rPr>
              <a:t> és a </a:t>
            </a:r>
            <a:r>
              <a:rPr lang="hu-HU" b="1" dirty="0" smtClean="0">
                <a:latin typeface="+mj-lt"/>
              </a:rPr>
              <a:t>tételazonosítóra</a:t>
            </a:r>
            <a:r>
              <a:rPr lang="hu-HU" dirty="0" smtClean="0">
                <a:latin typeface="+mj-lt"/>
              </a:rPr>
              <a:t> vonatkozó adatokat. Ha fenti adatokat a </a:t>
            </a:r>
            <a:r>
              <a:rPr lang="hu-HU" b="1" dirty="0" smtClean="0">
                <a:latin typeface="+mj-lt"/>
              </a:rPr>
              <a:t>számla nem tartalmazza</a:t>
            </a:r>
            <a:r>
              <a:rPr lang="hu-HU" dirty="0" smtClean="0">
                <a:latin typeface="+mj-lt"/>
              </a:rPr>
              <a:t>, akkor a </a:t>
            </a:r>
            <a:r>
              <a:rPr lang="hu-HU" b="1" dirty="0" smtClean="0">
                <a:latin typeface="+mj-lt"/>
              </a:rPr>
              <a:t>számlához kapcsolódó vetőmagcímke</a:t>
            </a:r>
            <a:r>
              <a:rPr lang="hu-HU" dirty="0" smtClean="0">
                <a:latin typeface="+mj-lt"/>
              </a:rPr>
              <a:t>, vagy </a:t>
            </a:r>
            <a:r>
              <a:rPr lang="hu-HU" b="1" dirty="0" smtClean="0">
                <a:latin typeface="+mj-lt"/>
              </a:rPr>
              <a:t>szállítólevél</a:t>
            </a:r>
            <a:r>
              <a:rPr lang="hu-HU" dirty="0" smtClean="0">
                <a:latin typeface="+mj-lt"/>
              </a:rPr>
              <a:t>, vagy </a:t>
            </a:r>
            <a:r>
              <a:rPr lang="hu-HU" b="1" dirty="0" smtClean="0">
                <a:latin typeface="+mj-lt"/>
              </a:rPr>
              <a:t>minőségi bizonyítvány</a:t>
            </a:r>
            <a:r>
              <a:rPr lang="hu-HU" dirty="0" smtClean="0">
                <a:latin typeface="+mj-lt"/>
              </a:rPr>
              <a:t>, vagy </a:t>
            </a:r>
            <a:r>
              <a:rPr lang="hu-HU" b="1" dirty="0" smtClean="0">
                <a:latin typeface="+mj-lt"/>
              </a:rPr>
              <a:t>számla kiállítója által kiállított cégszerűen aláírt dokumentum</a:t>
            </a:r>
            <a:r>
              <a:rPr lang="hu-HU" dirty="0" smtClean="0">
                <a:latin typeface="+mj-lt"/>
              </a:rPr>
              <a:t>. Külföldi számlánál, egyéb idegen nyelvű igazoló dokumentumoknál a szakfordító általi fordítás kötelező! </a:t>
            </a:r>
          </a:p>
          <a:p>
            <a:pPr algn="just">
              <a:buFont typeface="Wingdings" pitchFamily="2" charset="2"/>
              <a:buChar char="ü"/>
            </a:pPr>
            <a:r>
              <a:rPr lang="hu-HU" b="1" dirty="0" smtClean="0">
                <a:latin typeface="+mj-lt"/>
              </a:rPr>
              <a:t>Fontos! Szálas fehérje növény jogcímben</a:t>
            </a:r>
            <a:r>
              <a:rPr lang="hu-HU" dirty="0" smtClean="0">
                <a:latin typeface="+mj-lt"/>
              </a:rPr>
              <a:t>: </a:t>
            </a:r>
            <a:r>
              <a:rPr lang="hu-HU" dirty="0" smtClean="0">
                <a:latin typeface="+mj-lt"/>
                <a:cs typeface="Times New Roman" pitchFamily="18" charset="0"/>
              </a:rPr>
              <a:t>keverék-, illetve önállóan, támasztónövénnyel vetett fajok esetén a </a:t>
            </a:r>
            <a:r>
              <a:rPr lang="hu-HU" b="1" dirty="0" smtClean="0">
                <a:latin typeface="+mj-lt"/>
                <a:cs typeface="Times New Roman" pitchFamily="18" charset="0"/>
              </a:rPr>
              <a:t>nem fehérje komponensről is kell a szaporítóanyag igazolás!</a:t>
            </a:r>
          </a:p>
          <a:p>
            <a:pPr algn="just"/>
            <a:endParaRPr lang="hu-HU" dirty="0" smtClean="0">
              <a:latin typeface="+mj-lt"/>
            </a:endParaRPr>
          </a:p>
          <a:p>
            <a:pPr algn="just">
              <a:spcAft>
                <a:spcPts val="1000"/>
              </a:spcAft>
              <a:buNone/>
            </a:pPr>
            <a:r>
              <a:rPr lang="hu-HU" b="1" dirty="0" smtClean="0">
                <a:latin typeface="+mj-lt"/>
              </a:rPr>
              <a:t>Hozam igazolása:</a:t>
            </a:r>
          </a:p>
          <a:p>
            <a:pPr algn="just">
              <a:buFont typeface="Wingdings" pitchFamily="2" charset="2"/>
              <a:buChar char="ü"/>
            </a:pPr>
            <a:r>
              <a:rPr lang="hu-HU" dirty="0" smtClean="0">
                <a:latin typeface="+mj-lt"/>
              </a:rPr>
              <a:t>Szemes fehérje növény, ill. rizs esetén szükséges</a:t>
            </a:r>
          </a:p>
          <a:p>
            <a:pPr algn="just">
              <a:buFont typeface="Wingdings" pitchFamily="2" charset="2"/>
              <a:buChar char="ü"/>
            </a:pPr>
            <a:r>
              <a:rPr lang="hu-HU" dirty="0" smtClean="0">
                <a:latin typeface="+mj-lt"/>
              </a:rPr>
              <a:t>GN (minden esetben szükséges!), emellett tárolási napló (betárolás esetén), felvásárlási jegy, ill. számla (2 héten belüli értékesítés esetén)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hu-HU" sz="3200" b="1" dirty="0" smtClean="0"/>
              <a:t>„Lucerna” követelményei Zöldítésben, illetve Termeléshez kötött jogcímben:</a:t>
            </a:r>
            <a:endParaRPr lang="hu-HU" sz="3200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586444" cy="437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hu-HU" sz="3600" b="1" dirty="0" smtClean="0"/>
              <a:t>Zöldítés-változás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2800" dirty="0" smtClean="0"/>
              <a:t>A GN vezetése minden </a:t>
            </a:r>
            <a:r>
              <a:rPr lang="hu-HU" sz="2800" dirty="0" err="1" smtClean="0"/>
              <a:t>EFA-t</a:t>
            </a:r>
            <a:r>
              <a:rPr lang="hu-HU" sz="2800" dirty="0" smtClean="0"/>
              <a:t> igénylő számára kötelező, kivéve szomszédos </a:t>
            </a:r>
            <a:r>
              <a:rPr lang="hu-HU" sz="2800" dirty="0" err="1" smtClean="0"/>
              <a:t>EFA-nál</a:t>
            </a:r>
            <a:r>
              <a:rPr lang="hu-HU" sz="2800" dirty="0" smtClean="0"/>
              <a:t> (fás sáv,táblaszegély,vízvédelmi sáv)</a:t>
            </a:r>
          </a:p>
          <a:p>
            <a:pPr>
              <a:buNone/>
            </a:pPr>
            <a:endParaRPr lang="hu-HU" sz="2800" dirty="0" smtClean="0"/>
          </a:p>
          <a:p>
            <a:pPr>
              <a:buFont typeface="Wingdings" pitchFamily="2" charset="2"/>
              <a:buChar char="ü"/>
            </a:pPr>
            <a:r>
              <a:rPr lang="hu-HU" sz="2800" b="1" dirty="0" smtClean="0"/>
              <a:t>új követelmény</a:t>
            </a:r>
            <a:r>
              <a:rPr lang="hu-HU" sz="2800" dirty="0" smtClean="0"/>
              <a:t>: az EFA esetében </a:t>
            </a:r>
            <a:r>
              <a:rPr lang="hu-HU" sz="2800" b="1" dirty="0" err="1" smtClean="0"/>
              <a:t>növényvédőszer</a:t>
            </a:r>
            <a:r>
              <a:rPr lang="hu-HU" sz="2800" b="1" dirty="0" smtClean="0"/>
              <a:t> használata tilos (</a:t>
            </a:r>
            <a:r>
              <a:rPr lang="hu-HU" sz="2800" dirty="0" smtClean="0"/>
              <a:t>csávázott vetőmag sem), EK-ba nyilatkozni kell - GN,  </a:t>
            </a:r>
            <a:r>
              <a:rPr lang="hu-HU" sz="2800" b="1" dirty="0" smtClean="0"/>
              <a:t>helyszíni mintavétel alapján laborvizsgálat</a:t>
            </a:r>
          </a:p>
          <a:p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/>
          </a:bodyPr>
          <a:lstStyle/>
          <a:p>
            <a:r>
              <a:rPr lang="hu-HU" sz="3200" b="1" dirty="0" smtClean="0">
                <a:ea typeface="Calibri" pitchFamily="34" charset="0"/>
                <a:cs typeface="Times New Roman" pitchFamily="18" charset="0"/>
              </a:rPr>
              <a:t>Zöldítésben előforduló hibák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4464496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Táblás </a:t>
            </a:r>
            <a:r>
              <a:rPr lang="hu-HU" sz="2600" dirty="0" err="1" smtClean="0">
                <a:latin typeface="+mj-lt"/>
                <a:ea typeface="Calibri" pitchFamily="34" charset="0"/>
                <a:cs typeface="Times New Roman" pitchFamily="18" charset="0"/>
              </a:rPr>
              <a:t>EFA-k</a:t>
            </a: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hu-HU" sz="2600" dirty="0" smtClean="0">
              <a:latin typeface="+mj-lt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600" b="1" dirty="0" smtClean="0">
                <a:latin typeface="+mj-lt"/>
                <a:ea typeface="Calibri" pitchFamily="34" charset="0"/>
                <a:cs typeface="Times New Roman" pitchFamily="18" charset="0"/>
              </a:rPr>
              <a:t>Parlag</a:t>
            </a: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parlagon termelnek vagy báláznak, betakarítanak</a:t>
            </a:r>
            <a:endParaRPr lang="hu-HU" sz="2600" dirty="0" smtClean="0">
              <a:latin typeface="+mj-lt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600" dirty="0" err="1" smtClean="0">
                <a:latin typeface="+mj-lt"/>
                <a:ea typeface="Calibri" pitchFamily="34" charset="0"/>
                <a:cs typeface="Times New Roman" pitchFamily="18" charset="0"/>
              </a:rPr>
              <a:t>növ.védőszer</a:t>
            </a: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 tilalom mintavételes vizsgálata</a:t>
            </a:r>
            <a:endParaRPr lang="hu-HU" sz="2600" dirty="0" smtClean="0">
              <a:latin typeface="+mj-lt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             aug.31 után már lehet vegyszerezni !</a:t>
            </a:r>
            <a:endParaRPr lang="hu-HU" sz="2600" dirty="0" smtClean="0">
              <a:latin typeface="+mj-lt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600" dirty="0" smtClean="0">
                <a:latin typeface="+mj-lt"/>
                <a:ea typeface="Calibri" pitchFamily="34" charset="0"/>
                <a:cs typeface="Arial" pitchFamily="34" charset="0"/>
              </a:rPr>
              <a:t>Jobb igénylések, kevesebb hiba!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       </a:t>
            </a:r>
            <a:endParaRPr lang="hu-HU" sz="26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Autofit/>
          </a:bodyPr>
          <a:lstStyle/>
          <a:p>
            <a:r>
              <a:rPr lang="hu-HU" sz="3200" b="1" dirty="0" smtClean="0"/>
              <a:t>Parlag </a:t>
            </a:r>
            <a:r>
              <a:rPr lang="hu-HU" sz="3200" b="1" dirty="0" err="1" smtClean="0"/>
              <a:t>EFA-k</a:t>
            </a:r>
            <a:r>
              <a:rPr lang="hu-HU" sz="3200" b="1" dirty="0" smtClean="0"/>
              <a:t> hibái</a:t>
            </a: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2400" dirty="0" smtClean="0"/>
              <a:t>PIH01-EFA igénylése, amely az állandó gyep </a:t>
            </a:r>
            <a:r>
              <a:rPr lang="hu-HU" sz="2400" dirty="0" err="1" smtClean="0"/>
              <a:t>fedvényére</a:t>
            </a:r>
            <a:r>
              <a:rPr lang="hu-HU" sz="2400" dirty="0" smtClean="0"/>
              <a:t> fed és nincs feltörve. EK beadásakor az állandó gyep </a:t>
            </a:r>
            <a:r>
              <a:rPr lang="hu-HU" sz="2400" dirty="0" err="1" smtClean="0"/>
              <a:t>fedvény</a:t>
            </a:r>
            <a:r>
              <a:rPr lang="hu-HU" sz="2400" dirty="0" smtClean="0"/>
              <a:t> figyelmen kívül hagyása jellemző hiba! </a:t>
            </a:r>
            <a:r>
              <a:rPr lang="hu-HU" sz="2400" dirty="0" err="1" smtClean="0"/>
              <a:t>AKG-nál</a:t>
            </a:r>
            <a:r>
              <a:rPr lang="hu-HU" sz="2400" dirty="0" smtClean="0"/>
              <a:t> is gond!</a:t>
            </a:r>
            <a:endParaRPr lang="hu-HU" sz="2400" dirty="0"/>
          </a:p>
        </p:txBody>
      </p:sp>
      <p:pic>
        <p:nvPicPr>
          <p:cNvPr id="4" name="Picture 2" descr="C:\2018\oktatás_ősz\parlag\PIH01-EFA igénylés a képen látható területre,amely az állandó gyep fedvényére fed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5904656" cy="4039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hu-HU" sz="3200" b="1" dirty="0" smtClean="0"/>
              <a:t>Parlag </a:t>
            </a:r>
            <a:r>
              <a:rPr lang="hu-HU" sz="3200" b="1" dirty="0" err="1" smtClean="0"/>
              <a:t>EFA-k</a:t>
            </a:r>
            <a:r>
              <a:rPr lang="hu-HU" sz="3200" b="1" dirty="0" smtClean="0"/>
              <a:t> hibái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2400" dirty="0" smtClean="0"/>
              <a:t>Kalászos tarló, parlag </a:t>
            </a:r>
            <a:r>
              <a:rPr lang="hu-HU" sz="2400" dirty="0" err="1" smtClean="0"/>
              <a:t>EFA-nak</a:t>
            </a:r>
            <a:r>
              <a:rPr lang="hu-HU" sz="2400" dirty="0" smtClean="0"/>
              <a:t> igényelve. Az ilyen típusú téves igénylések csökkentek az elmúlt évhez képest.</a:t>
            </a:r>
            <a:endParaRPr lang="hu-HU" sz="2400" dirty="0"/>
          </a:p>
        </p:txBody>
      </p:sp>
      <p:pic>
        <p:nvPicPr>
          <p:cNvPr id="4" name="Picture 2" descr="C:\2018\oktatás_ősz\parlag\Kalászos tarló,ezt is parlag EFA-nak kérték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616624" cy="4191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457200" y="11663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Calibri" pitchFamily="34" charset="0"/>
                <a:cs typeface="Times New Roman" pitchFamily="18" charset="0"/>
              </a:rPr>
              <a:t>Zöldítésben előforduló hibák</a:t>
            </a:r>
            <a:endParaRPr kumimoji="0" lang="hu-H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Táblás </a:t>
            </a:r>
            <a:r>
              <a:rPr lang="hu-HU" sz="2600" dirty="0" err="1" smtClean="0">
                <a:latin typeface="+mj-lt"/>
                <a:ea typeface="Calibri" pitchFamily="34" charset="0"/>
                <a:cs typeface="Times New Roman" pitchFamily="18" charset="0"/>
              </a:rPr>
              <a:t>EFA-k</a:t>
            </a: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hu-HU" sz="2600" dirty="0" smtClean="0">
              <a:latin typeface="+mj-lt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600" b="1" dirty="0" smtClean="0">
                <a:latin typeface="+mj-lt"/>
                <a:ea typeface="Calibri" pitchFamily="34" charset="0"/>
                <a:cs typeface="Times New Roman" pitchFamily="18" charset="0"/>
              </a:rPr>
              <a:t>Nitrogénmegkötő</a:t>
            </a: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a </a:t>
            </a:r>
            <a:r>
              <a:rPr lang="hu-HU" sz="2600" dirty="0" err="1" smtClean="0">
                <a:latin typeface="+mj-lt"/>
                <a:ea typeface="Calibri" pitchFamily="34" charset="0"/>
                <a:cs typeface="Times New Roman" pitchFamily="18" charset="0"/>
              </a:rPr>
              <a:t>növ.védőszer</a:t>
            </a: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  tilalom hatására a szója EFA igénylése gyakorlatilag megszűnt, 95%-ban évelő pillangós lucernát igényeltek</a:t>
            </a:r>
            <a:endParaRPr lang="hu-HU" sz="2600" dirty="0" smtClean="0">
              <a:latin typeface="+mj-lt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600" dirty="0" smtClean="0">
                <a:latin typeface="+mj-lt"/>
                <a:ea typeface="Calibri" pitchFamily="34" charset="0"/>
                <a:cs typeface="Arial" pitchFamily="34" charset="0"/>
              </a:rPr>
              <a:t>Jobb igénylések, kevesebb hiba!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kiöregedett lucernás (tiszta gyep vagy füves lucerna),</a:t>
            </a:r>
            <a:r>
              <a:rPr lang="hu-HU" sz="2600" dirty="0" smtClean="0">
                <a:latin typeface="+mj-lt"/>
                <a:cs typeface="Arial" pitchFamily="34" charset="0"/>
              </a:rPr>
              <a:t> </a:t>
            </a:r>
            <a:r>
              <a:rPr lang="hu-HU" sz="2600" dirty="0" smtClean="0">
                <a:latin typeface="+mj-lt"/>
                <a:ea typeface="Calibri" pitchFamily="34" charset="0"/>
                <a:cs typeface="Times New Roman" pitchFamily="18" charset="0"/>
              </a:rPr>
              <a:t>ritkán előforduló hiba →lucernát szept.30 előtt feltörik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494984" cy="482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llipszis 2"/>
          <p:cNvSpPr/>
          <p:nvPr/>
        </p:nvSpPr>
        <p:spPr>
          <a:xfrm>
            <a:off x="6660232" y="3717032"/>
            <a:ext cx="720080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hu-HU" sz="2800" b="1" dirty="0" smtClean="0"/>
              <a:t>Nitrogénmegkötő </a:t>
            </a:r>
            <a:r>
              <a:rPr lang="hu-HU" sz="2800" b="1" dirty="0" err="1" smtClean="0"/>
              <a:t>EFA-k</a:t>
            </a:r>
            <a:r>
              <a:rPr lang="hu-HU" sz="2800" b="1" dirty="0" smtClean="0"/>
              <a:t> hibái</a:t>
            </a: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2000" dirty="0" smtClean="0"/>
              <a:t>Az EFA lucernát szept.30 előtt feltörték,ezért </a:t>
            </a:r>
            <a:r>
              <a:rPr lang="hu-HU" sz="2000" dirty="0" err="1" smtClean="0"/>
              <a:t>EFA-nak</a:t>
            </a:r>
            <a:r>
              <a:rPr lang="hu-HU" sz="2000" dirty="0" smtClean="0"/>
              <a:t> nem számolható el. (május 1-től szept.30-ig kell megőrizni)</a:t>
            </a:r>
            <a:endParaRPr lang="hu-HU" sz="2000" dirty="0"/>
          </a:p>
        </p:txBody>
      </p:sp>
      <p:pic>
        <p:nvPicPr>
          <p:cNvPr id="4" name="Picture 2" descr="C:\2018\oktatás_ősz\nitrogénmegkötő\Az EFA lucernát aug.31 előtt feltörték,ezért EFA-nak nem számolható el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324476" cy="4297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/>
          </a:bodyPr>
          <a:lstStyle/>
          <a:p>
            <a:r>
              <a:rPr lang="hu-HU" sz="3200" b="1" dirty="0" smtClean="0"/>
              <a:t>Nitrogénmegkötő </a:t>
            </a:r>
            <a:r>
              <a:rPr lang="hu-HU" sz="3200" b="1" dirty="0" err="1" smtClean="0"/>
              <a:t>EFA-k</a:t>
            </a:r>
            <a:r>
              <a:rPr lang="hu-HU" sz="3200" b="1" dirty="0" smtClean="0"/>
              <a:t> hibái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2000" dirty="0" smtClean="0"/>
              <a:t>Lucernát már nem találtunk N-megkötő </a:t>
            </a:r>
            <a:r>
              <a:rPr lang="hu-HU" sz="2000" dirty="0" err="1" smtClean="0"/>
              <a:t>EFA-nak</a:t>
            </a:r>
            <a:r>
              <a:rPr lang="hu-HU" sz="2000" dirty="0" smtClean="0"/>
              <a:t> igényelt területen. Kipusztult, kiöregedett lucernás, </a:t>
            </a:r>
            <a:r>
              <a:rPr lang="hu-HU" sz="2000" dirty="0" err="1" smtClean="0"/>
              <a:t>EFA-nak</a:t>
            </a:r>
            <a:r>
              <a:rPr lang="hu-HU" sz="2000" dirty="0" smtClean="0"/>
              <a:t> nem elfogadható.</a:t>
            </a:r>
            <a:endParaRPr lang="hu-HU" sz="2000" dirty="0"/>
          </a:p>
        </p:txBody>
      </p:sp>
      <p:pic>
        <p:nvPicPr>
          <p:cNvPr id="4" name="Picture 2" descr="C:\2018\oktatás_ősz\nitrogénmegkötő\Lucernát már nem találtunk az egyébként N-megkötő EFA-nak igényelt területen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5854957" cy="4391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hu-HU" sz="2800" b="1" dirty="0" smtClean="0"/>
              <a:t>Nitrogénmegkötő </a:t>
            </a:r>
            <a:r>
              <a:rPr lang="hu-HU" sz="2800" b="1" dirty="0" err="1" smtClean="0"/>
              <a:t>EFA-k</a:t>
            </a:r>
            <a:r>
              <a:rPr lang="hu-HU" sz="2800" b="1" dirty="0" smtClean="0"/>
              <a:t> hibái</a:t>
            </a: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hu-HU" sz="2000" dirty="0" smtClean="0"/>
              <a:t>Zöldugarnak igényelt EFA, de nitrogénmegkötő  komponens nem volt a táblán</a:t>
            </a:r>
            <a:endParaRPr lang="hu-HU" dirty="0" smtClean="0"/>
          </a:p>
          <a:p>
            <a:endParaRPr lang="hu-HU" dirty="0"/>
          </a:p>
        </p:txBody>
      </p:sp>
      <p:pic>
        <p:nvPicPr>
          <p:cNvPr id="4" name="Picture 2" descr="C:\2018\oktatás_ősz\nitrogénmegkötő\UGA03-nak igényelt EFA,de nitrogénmegkötő nem volt a táblán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62282"/>
            <a:ext cx="7720857" cy="4342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Autofit/>
          </a:bodyPr>
          <a:lstStyle/>
          <a:p>
            <a:r>
              <a:rPr lang="hu-HU" sz="3600" b="1" dirty="0" smtClean="0">
                <a:ea typeface="Calibri" pitchFamily="34" charset="0"/>
                <a:cs typeface="Times New Roman" pitchFamily="18" charset="0"/>
              </a:rPr>
              <a:t>Zöldítésben előforduló hibák</a:t>
            </a: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56583"/>
          </a:xfrm>
        </p:spPr>
        <p:txBody>
          <a:bodyPr>
            <a:normAutofit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400" dirty="0" smtClean="0">
                <a:latin typeface="+mj-lt"/>
                <a:cs typeface="Times New Roman" pitchFamily="18" charset="0"/>
              </a:rPr>
              <a:t>Táblán elhelyezkedő EFA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hu-HU" sz="2400" dirty="0" smtClean="0">
              <a:latin typeface="+mj-lt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400" b="1" dirty="0" smtClean="0">
                <a:cs typeface="Times New Roman" pitchFamily="18" charset="0"/>
              </a:rPr>
              <a:t>Szomszédos </a:t>
            </a:r>
            <a:r>
              <a:rPr lang="hu-HU" sz="2400" b="1" dirty="0" err="1" smtClean="0">
                <a:cs typeface="Times New Roman" pitchFamily="18" charset="0"/>
              </a:rPr>
              <a:t>EFA-k</a:t>
            </a:r>
            <a:r>
              <a:rPr lang="hu-HU" sz="2400" b="1" dirty="0" smtClean="0">
                <a:cs typeface="Times New Roman" pitchFamily="18" charset="0"/>
              </a:rPr>
              <a:t>: (táblaszegély,fássáv,vízvédelmi sáv)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400" dirty="0" smtClean="0">
                <a:cs typeface="Times New Roman" pitchFamily="18" charset="0"/>
              </a:rPr>
              <a:t>A </a:t>
            </a:r>
            <a:r>
              <a:rPr lang="hu-HU" sz="2400" dirty="0" err="1" smtClean="0">
                <a:cs typeface="Times New Roman" pitchFamily="18" charset="0"/>
              </a:rPr>
              <a:t>fedvények</a:t>
            </a:r>
            <a:r>
              <a:rPr lang="hu-HU" sz="2400" dirty="0" smtClean="0">
                <a:cs typeface="Times New Roman" pitchFamily="18" charset="0"/>
              </a:rPr>
              <a:t> kialakításra kerültek, igénylésük egyszerű, azonban kérelmezésük csökkent.</a:t>
            </a:r>
            <a:endParaRPr lang="hu-H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hu-HU" sz="2400" b="1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400" b="1" dirty="0" err="1" smtClean="0">
                <a:latin typeface="+mj-lt"/>
                <a:ea typeface="Calibri" pitchFamily="34" charset="0"/>
                <a:cs typeface="Times New Roman" pitchFamily="18" charset="0"/>
              </a:rPr>
              <a:t>Öko.másodvetés</a:t>
            </a:r>
            <a:r>
              <a:rPr lang="hu-HU" sz="2400" dirty="0" smtClean="0">
                <a:latin typeface="+mj-lt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400" dirty="0" smtClean="0">
                <a:latin typeface="+mj-lt"/>
                <a:ea typeface="Calibri" pitchFamily="34" charset="0"/>
                <a:cs typeface="Times New Roman" pitchFamily="18" charset="0"/>
              </a:rPr>
              <a:t>Jelentősen növekedett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400" dirty="0" smtClean="0">
                <a:latin typeface="+mj-lt"/>
                <a:ea typeface="Calibri" pitchFamily="34" charset="0"/>
                <a:cs typeface="Times New Roman" pitchFamily="18" charset="0"/>
              </a:rPr>
              <a:t>Esetenként  túl vetik a SAPS táblát, azonban csak a SAPS táblán valósítható meg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400" dirty="0" smtClean="0"/>
              <a:t>HE ellenőrzés 59. napon is+mintavétel is lehetséges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hu-HU" sz="2400" dirty="0" smtClean="0"/>
              <a:t>Az ökológiai jelentőségű másodvetésnek a vetéstől számított legalább </a:t>
            </a:r>
            <a:r>
              <a:rPr lang="hu-HU" sz="2400" b="1" dirty="0" smtClean="0"/>
              <a:t>hatvan napig </a:t>
            </a:r>
            <a:r>
              <a:rPr lang="hu-HU" sz="2400" dirty="0" smtClean="0"/>
              <a:t>jelen kell lennie a mezőgazdasági termelő földterületén, mely időszak alatt </a:t>
            </a:r>
            <a:r>
              <a:rPr lang="hu-HU" sz="2400" b="1" dirty="0" smtClean="0"/>
              <a:t>tilos növényvédő szert használni</a:t>
            </a:r>
            <a:r>
              <a:rPr lang="hu-HU" sz="2400" dirty="0" smtClean="0"/>
              <a:t>, beleértve a csávázott vetőmag használatát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hu-H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hu-HU" sz="2400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hu-HU" sz="2400" dirty="0" smtClean="0"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hu-HU" sz="24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hu-HU" sz="3200" b="1" dirty="0" smtClean="0"/>
              <a:t>55. napon….</a:t>
            </a:r>
            <a:endParaRPr lang="hu-HU" sz="3200" b="1" dirty="0"/>
          </a:p>
        </p:txBody>
      </p:sp>
      <p:pic>
        <p:nvPicPr>
          <p:cNvPr id="4" name="Tartalom helye 3" descr="C:\2018\Kamarának\hddaje15_tárcsázással_feltört_állandó_gyep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7776864" cy="468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/>
          </a:bodyPr>
          <a:lstStyle/>
          <a:p>
            <a:r>
              <a:rPr lang="hu-HU" sz="2800" b="1" dirty="0" smtClean="0"/>
              <a:t>Ökológiai másodvetés hibái</a:t>
            </a: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hu-HU" sz="2400" dirty="0" smtClean="0"/>
              <a:t>Repce árvakelést </a:t>
            </a:r>
            <a:r>
              <a:rPr lang="hu-HU" sz="2400" dirty="0" err="1" smtClean="0"/>
              <a:t>öko.másodvetésként</a:t>
            </a:r>
            <a:r>
              <a:rPr lang="hu-HU" sz="2400" dirty="0" smtClean="0"/>
              <a:t>. Repce a 60. napon. </a:t>
            </a:r>
          </a:p>
          <a:p>
            <a:pPr>
              <a:buNone/>
            </a:pPr>
            <a:r>
              <a:rPr lang="hu-HU" sz="2400" dirty="0" err="1" smtClean="0"/>
              <a:t>EFA-nak</a:t>
            </a:r>
            <a:r>
              <a:rPr lang="hu-HU" sz="2400" dirty="0" smtClean="0"/>
              <a:t> nem fogadható el!</a:t>
            </a:r>
          </a:p>
          <a:p>
            <a:endParaRPr lang="hu-HU" dirty="0"/>
          </a:p>
        </p:txBody>
      </p:sp>
      <p:pic>
        <p:nvPicPr>
          <p:cNvPr id="4" name="Picture 2" descr="C:\2018\oktatás_ősz\öko-másodvetés\Esetenként a repce árvakelést próbálják öko.másodvetésként elsütni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408712" cy="4179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hu-HU" sz="2800" b="1" dirty="0" smtClean="0"/>
              <a:t>Ökológiai másodvetés</a:t>
            </a: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hu-HU" sz="2000" i="1" dirty="0" smtClean="0"/>
              <a:t>3. melléklet</a:t>
            </a:r>
            <a:r>
              <a:rPr lang="hu-HU" sz="2000" dirty="0" smtClean="0"/>
              <a:t> szerinti növényfajok keverékéből kell vetni!  </a:t>
            </a:r>
            <a:r>
              <a:rPr lang="hu-HU" sz="2000" b="1" dirty="0" smtClean="0"/>
              <a:t>2 féle növényt be kell tudni azonosítani az ellenőröknek a helyszínen,illetve a </a:t>
            </a:r>
            <a:r>
              <a:rPr lang="hu-HU" sz="2000" b="1" dirty="0" err="1" smtClean="0"/>
              <a:t>GN-ben</a:t>
            </a:r>
            <a:r>
              <a:rPr lang="hu-HU" sz="2000" b="1" dirty="0" smtClean="0"/>
              <a:t> </a:t>
            </a:r>
          </a:p>
          <a:p>
            <a:pPr lvl="0">
              <a:buFont typeface="Wingdings" pitchFamily="2" charset="2"/>
              <a:buChar char="ü"/>
            </a:pPr>
            <a:r>
              <a:rPr lang="hu-HU" sz="2000" dirty="0" smtClean="0"/>
              <a:t>Pl. mustár+olajretek</a:t>
            </a:r>
          </a:p>
          <a:p>
            <a:endParaRPr lang="hu-HU" sz="2000" dirty="0"/>
          </a:p>
        </p:txBody>
      </p:sp>
      <p:pic>
        <p:nvPicPr>
          <p:cNvPr id="6" name="Kép 5" descr="C:\Users\vozarl\AppData\Local\Microsoft\Windows\INetCache\Content.Word\Szép_Öko.másodvetés_ahol a mustár kissé ellnyomta az olajretke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784887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/>
          </a:bodyPr>
          <a:lstStyle/>
          <a:p>
            <a:r>
              <a:rPr lang="hu-HU" sz="3200" b="1" dirty="0" smtClean="0"/>
              <a:t>Ökológiai másodvetés hibái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hu-HU" sz="2000" dirty="0" smtClean="0"/>
              <a:t>Az előírt kétféle engedélyezett növényből csak egyet találunk a táblán. </a:t>
            </a:r>
            <a:r>
              <a:rPr lang="hu-HU" sz="2000" dirty="0" err="1" smtClean="0"/>
              <a:t>EFA-nak</a:t>
            </a:r>
            <a:r>
              <a:rPr lang="hu-HU" sz="2000" dirty="0" smtClean="0"/>
              <a:t> nem fogadható el!</a:t>
            </a:r>
          </a:p>
          <a:p>
            <a:pPr>
              <a:buNone/>
            </a:pPr>
            <a:endParaRPr lang="hu-HU" sz="2000" dirty="0" smtClean="0"/>
          </a:p>
          <a:p>
            <a:endParaRPr lang="hu-HU" dirty="0"/>
          </a:p>
        </p:txBody>
      </p:sp>
      <p:pic>
        <p:nvPicPr>
          <p:cNvPr id="4" name="Picture 2" descr="C:\2018\oktatás_ősz\öko-másodvetés\Olajretek,fehér mustár szeptember 11-é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427705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hu-HU" sz="2400" b="1" dirty="0" smtClean="0"/>
              <a:t>Erdőszélek mentén fekvő támogatható sávok</a:t>
            </a:r>
            <a:br>
              <a:rPr lang="hu-HU" sz="2400" b="1" dirty="0" smtClean="0"/>
            </a:br>
            <a:r>
              <a:rPr lang="hu-HU" sz="2400" b="1" dirty="0" smtClean="0"/>
              <a:t>tapasztalat</a:t>
            </a:r>
            <a:endParaRPr lang="hu-HU" sz="24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1800" dirty="0" smtClean="0"/>
              <a:t>Amennyiben mezőgazdasági termelés nélküli erdőszélek mentén fekvő támogatható sávot kérnek, akkor ne kerüljön bevetésre (gyakori „tévedés”)</a:t>
            </a:r>
            <a:endParaRPr lang="hu-HU" sz="1800" dirty="0"/>
          </a:p>
        </p:txBody>
      </p:sp>
      <p:pic>
        <p:nvPicPr>
          <p:cNvPr id="4" name="Kép 3" descr="C:\2018\Kamarának\fradu315_termelése_erdőszél_melletti_sá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770485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868958"/>
          </a:xfrm>
        </p:spPr>
        <p:txBody>
          <a:bodyPr>
            <a:normAutofit/>
          </a:bodyPr>
          <a:lstStyle/>
          <a:p>
            <a:r>
              <a:rPr lang="hu-HU" b="1" dirty="0" smtClean="0"/>
              <a:t>Köszönöm a figyelmet!</a:t>
            </a:r>
            <a:endParaRPr lang="hu-H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hu-HU" sz="2800" b="1" dirty="0" smtClean="0"/>
              <a:t>Területek elkülönítése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u-HU" dirty="0" smtClean="0"/>
              <a:t>A) </a:t>
            </a:r>
            <a:r>
              <a:rPr lang="hu-HU" sz="2800" b="1" dirty="0" smtClean="0"/>
              <a:t>Két szomszédos kötelezettségvállalással érintett egybefüggő terület elkülönítése: </a:t>
            </a:r>
          </a:p>
          <a:p>
            <a:pPr>
              <a:buFont typeface="Wingdings" pitchFamily="2" charset="2"/>
              <a:buChar char="ü"/>
            </a:pPr>
            <a:r>
              <a:rPr lang="hu-HU" sz="2800" dirty="0" smtClean="0"/>
              <a:t>Amennyiben a kötelezettségvállalással érintett egybefüggő terület szomszédos egy másik kötelezettségvállalással érintett egybefüggő területtel, akkor a két kötelezettségvállalással érintett területnek </a:t>
            </a:r>
            <a:r>
              <a:rPr lang="hu-HU" sz="2800" b="1" dirty="0" smtClean="0"/>
              <a:t>jól láthatóan és egyértelműen </a:t>
            </a:r>
            <a:r>
              <a:rPr lang="hu-HU" sz="2800" dirty="0" smtClean="0"/>
              <a:t>elkülöníthetőnek kell lennie (az egybeművelt terület nem támogatható). </a:t>
            </a:r>
          </a:p>
          <a:p>
            <a:pPr>
              <a:buFont typeface="Wingdings" pitchFamily="2" charset="2"/>
              <a:buChar char="ü"/>
            </a:pPr>
            <a:r>
              <a:rPr lang="hu-HU" sz="2800" dirty="0" smtClean="0"/>
              <a:t>Az elkülönítés elfogadható módjai: </a:t>
            </a:r>
          </a:p>
          <a:p>
            <a:r>
              <a:rPr lang="hu-HU" sz="2800" dirty="0" smtClean="0"/>
              <a:t>Eltérő növényi kultúra (eltérő hasznosítási kód), </a:t>
            </a:r>
          </a:p>
          <a:p>
            <a:r>
              <a:rPr lang="hu-HU" sz="2800" dirty="0" smtClean="0"/>
              <a:t>Eltérő növényfejlettségi állapot, </a:t>
            </a:r>
          </a:p>
          <a:p>
            <a:r>
              <a:rPr lang="hu-HU" sz="2800" dirty="0" smtClean="0"/>
              <a:t>Gyepek esetében a sarokpontokon/töréspontokon T-ülőfa elhelyezése, </a:t>
            </a:r>
          </a:p>
          <a:p>
            <a:r>
              <a:rPr lang="hu-HU" sz="2800" dirty="0" smtClean="0"/>
              <a:t>Szántóföldi kultúra esetén 50-60 cm széles sáv a két kötelezettségvállalással érintett terület között. </a:t>
            </a:r>
          </a:p>
          <a:p>
            <a:endParaRPr lang="hu-HU" sz="2800" dirty="0" smtClean="0"/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hu-HU" sz="2800" b="1" dirty="0" smtClean="0"/>
              <a:t>Területek elkülönítése </a:t>
            </a: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2400" dirty="0" smtClean="0"/>
              <a:t>B) Egy kötelezettségvállalással érintett egybefüggő területen belüli mezőgazdasági parcellák elkülönítése: </a:t>
            </a:r>
          </a:p>
          <a:p>
            <a:pPr>
              <a:buNone/>
            </a:pPr>
            <a:endParaRPr lang="hu-HU" sz="2400" dirty="0" smtClean="0"/>
          </a:p>
          <a:p>
            <a:pPr>
              <a:buFont typeface="Wingdings" pitchFamily="2" charset="2"/>
              <a:buChar char="ü"/>
            </a:pPr>
            <a:r>
              <a:rPr lang="hu-HU" sz="2400" dirty="0" smtClean="0"/>
              <a:t>Egyes szántóföldi tematikus előíráscsoportoknál előírásként szerepel az egy táblára vonatkozó maximális méret betartása. Amennyiben a kötelezettségvállalással érintett egybefüggő területen belül több szomszédos táblán ugyanazon kultúra található, akkor a táblák csak akkor fogadhatóak el, ha a táblák jól elkülöníthetőek, azaz közöttük legalább </a:t>
            </a:r>
            <a:r>
              <a:rPr lang="hu-HU" sz="2400" b="1" dirty="0" smtClean="0">
                <a:solidFill>
                  <a:srgbClr val="FF0000"/>
                </a:solidFill>
              </a:rPr>
              <a:t>50-60 cm széles sáv</a:t>
            </a:r>
            <a:r>
              <a:rPr lang="hu-HU" sz="2400" dirty="0" smtClean="0"/>
              <a:t> helyezkedik el. </a:t>
            </a:r>
            <a:r>
              <a:rPr lang="hu-HU" sz="2400" b="1" u="sng" dirty="0" smtClean="0">
                <a:solidFill>
                  <a:srgbClr val="FF0000"/>
                </a:solidFill>
              </a:rPr>
              <a:t>TK15!!</a:t>
            </a:r>
          </a:p>
          <a:p>
            <a:pPr>
              <a:buFont typeface="Wingdings" pitchFamily="2" charset="2"/>
              <a:buChar char="ü"/>
            </a:pPr>
            <a:r>
              <a:rPr lang="hu-HU" sz="2400" b="1" dirty="0" smtClean="0"/>
              <a:t>…….</a:t>
            </a:r>
            <a:r>
              <a:rPr lang="hu-HU" sz="2400" b="1" dirty="0" smtClean="0">
                <a:solidFill>
                  <a:srgbClr val="FF0000"/>
                </a:solidFill>
              </a:rPr>
              <a:t>legalább egy 0,25 ha </a:t>
            </a:r>
            <a:r>
              <a:rPr lang="hu-HU" sz="2400" dirty="0" smtClean="0"/>
              <a:t>bármely más növénykultúrával (hasznosítási kóddal) fedett terület helyezkedik el. </a:t>
            </a:r>
            <a:r>
              <a:rPr lang="hu-HU" sz="2400" b="1" u="sng" dirty="0" smtClean="0">
                <a:solidFill>
                  <a:srgbClr val="FF0000"/>
                </a:solidFill>
              </a:rPr>
              <a:t>TK16!!</a:t>
            </a:r>
          </a:p>
          <a:p>
            <a:pPr>
              <a:buFont typeface="Wingdings" pitchFamily="2" charset="2"/>
              <a:buChar char="ü"/>
            </a:pPr>
            <a:endParaRPr lang="hu-HU" sz="2400" b="1" u="sng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hu-HU" sz="2400" dirty="0" smtClean="0"/>
          </a:p>
          <a:p>
            <a:pPr>
              <a:buFont typeface="Wingdings" pitchFamily="2" charset="2"/>
              <a:buChar char="ü"/>
            </a:pPr>
            <a:endParaRPr 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51559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hu-HU" sz="2800" b="1" dirty="0" smtClean="0"/>
              <a:t>VP AKG-VP ÖKO helyszíni tapasztalatok</a:t>
            </a: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2800" dirty="0" smtClean="0"/>
              <a:t>Maximum táblaméretek 40 ha (alap), 5 ha (választható) esetében nagyobb terület kerül lemérésre vagy egybeművelés-mindkét esetben nem megfelelés, tábla elutasításra kerül.</a:t>
            </a:r>
          </a:p>
          <a:p>
            <a:pPr>
              <a:buNone/>
            </a:pPr>
            <a:endParaRPr lang="hu-HU" sz="2800" dirty="0" smtClean="0"/>
          </a:p>
          <a:p>
            <a:pPr>
              <a:buFont typeface="Wingdings" pitchFamily="2" charset="2"/>
              <a:buChar char="ü"/>
            </a:pPr>
            <a:r>
              <a:rPr lang="hu-HU" sz="2800" dirty="0" smtClean="0"/>
              <a:t>Földhasználati jogosultság igazolása (az adott év, valamint a visszamenőleges évek minden napjára vonatkozóan jogszerű földhasználónak kell lenni)</a:t>
            </a:r>
            <a:r>
              <a:rPr lang="hu-HU" dirty="0" smtClean="0"/>
              <a:t>. </a:t>
            </a:r>
            <a:r>
              <a:rPr lang="hu-HU" sz="2800" dirty="0" smtClean="0"/>
              <a:t>Korábban teljes 5 év vonatkozásában vizsgáltuk.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hu-HU" sz="3200" b="1" dirty="0" smtClean="0"/>
              <a:t>VP AKG-VP ÖKO helyszíni tapasztalatok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hu-HU" sz="2800" dirty="0" smtClean="0"/>
              <a:t>Nincs egy adott </a:t>
            </a:r>
            <a:r>
              <a:rPr lang="hu-HU" sz="2800" dirty="0" err="1" smtClean="0"/>
              <a:t>HRSZ-re</a:t>
            </a:r>
            <a:r>
              <a:rPr lang="hu-HU" sz="2800" dirty="0" smtClean="0"/>
              <a:t> jogszerű földhasználat (szigorúbb ellenőrzés: tábla, KET HRSZ metszése)</a:t>
            </a:r>
          </a:p>
          <a:p>
            <a:pPr>
              <a:buFont typeface="Wingdings" pitchFamily="2" charset="2"/>
              <a:buChar char="ü"/>
            </a:pPr>
            <a:endParaRPr lang="hu-HU" sz="2800" dirty="0" smtClean="0"/>
          </a:p>
          <a:p>
            <a:pPr>
              <a:buFont typeface="Wingdings" pitchFamily="2" charset="2"/>
              <a:buChar char="ü"/>
            </a:pPr>
            <a:r>
              <a:rPr lang="hu-HU" sz="2800" dirty="0" smtClean="0"/>
              <a:t>Gazdálkodási Napló nincs vagy hiányosan van vezetve, nem naprakész (pedig HE kiértesítés is van!!)</a:t>
            </a:r>
          </a:p>
          <a:p>
            <a:pPr>
              <a:buNone/>
            </a:pPr>
            <a:endParaRPr lang="hu-HU" sz="2800" dirty="0" smtClean="0"/>
          </a:p>
          <a:p>
            <a:pPr>
              <a:buFont typeface="Wingdings" pitchFamily="2" charset="2"/>
              <a:buChar char="ü"/>
            </a:pPr>
            <a:r>
              <a:rPr lang="hu-HU" sz="2800" dirty="0" smtClean="0"/>
              <a:t>Területmérés során az ügyfél, vagy kapcsolattartó részvétele az ellenőrzésen (FONTOS lenne!)</a:t>
            </a:r>
          </a:p>
          <a:p>
            <a:pPr>
              <a:buFont typeface="Wingdings" pitchFamily="2" charset="2"/>
              <a:buChar char="ü"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. egyéni sém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12723</TotalTime>
  <Words>1892</Words>
  <Application>Microsoft Office PowerPoint</Application>
  <PresentationFormat>Diavetítés a képernyőre (4:3 oldalarány)</PresentationFormat>
  <Paragraphs>185</Paragraphs>
  <Slides>49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49</vt:i4>
      </vt:variant>
    </vt:vector>
  </HeadingPairs>
  <TitlesOfParts>
    <vt:vector size="54" baseType="lpstr">
      <vt:lpstr>Arial</vt:lpstr>
      <vt:lpstr>Calibri</vt:lpstr>
      <vt:lpstr>Times New Roman</vt:lpstr>
      <vt:lpstr>Wingdings</vt:lpstr>
      <vt:lpstr>Office-téma</vt:lpstr>
      <vt:lpstr>PowerPoint-bemutató</vt:lpstr>
      <vt:lpstr>VP  Agrár-környezetgazdálodás (AKG) -VP Ökológiai gazdálkodásra történő áttérés (ÖKO) helyszíni tapasztalatok</vt:lpstr>
      <vt:lpstr>Agrár-környezetgazdálkodás</vt:lpstr>
      <vt:lpstr>PowerPoint-bemutató</vt:lpstr>
      <vt:lpstr>Területek elkülönítése </vt:lpstr>
      <vt:lpstr>Területek elkülönítése </vt:lpstr>
      <vt:lpstr>PowerPoint-bemutató</vt:lpstr>
      <vt:lpstr>VP AKG-VP ÖKO helyszíni tapasztalatok</vt:lpstr>
      <vt:lpstr>VP AKG-VP ÖKO helyszíni tapasztalatok</vt:lpstr>
      <vt:lpstr>VP AKG gyakoribb hibák</vt:lpstr>
      <vt:lpstr>VP AKG gyakoribb hibák</vt:lpstr>
      <vt:lpstr>VP AKG gyakoribb hibák</vt:lpstr>
      <vt:lpstr>VP ÖKO gyakoribb hibák</vt:lpstr>
      <vt:lpstr>VP Natura 2000 gyep gyakoribb hibák</vt:lpstr>
      <vt:lpstr>Állatalapú támogatások</vt:lpstr>
      <vt:lpstr>PowerPoint-bemutató</vt:lpstr>
      <vt:lpstr>PowerPoint-bemutató</vt:lpstr>
      <vt:lpstr>Állatalapú támogatások</vt:lpstr>
      <vt:lpstr>PowerPoint-bemutató</vt:lpstr>
      <vt:lpstr>PowerPoint-bemutató</vt:lpstr>
      <vt:lpstr>Állatalapú támogatások</vt:lpstr>
      <vt:lpstr>Állatalapú támogatások</vt:lpstr>
      <vt:lpstr>Anyajuh</vt:lpstr>
      <vt:lpstr>Anyatehén</vt:lpstr>
      <vt:lpstr>PowerPoint-bemutató</vt:lpstr>
      <vt:lpstr>Területalapú támogatások általános helyszíni tapasztalatok </vt:lpstr>
      <vt:lpstr>Pihentetett terület igénylése - elhanyagolt almás, vagy szőlőkivágás</vt:lpstr>
      <vt:lpstr>Lágy és fászárú minimumkövetelmény</vt:lpstr>
      <vt:lpstr>HMKA kritériumok </vt:lpstr>
      <vt:lpstr>Kunhalom művelés alatt</vt:lpstr>
      <vt:lpstr>Fa- és bokorcsoportok megőrzésére vonatkozó előírás megsértése</vt:lpstr>
      <vt:lpstr>Növényágazathoz kapcsolódó, termeléshez kötött támogatások</vt:lpstr>
      <vt:lpstr>Minősített szaporítóanyag, és hozam igazolása</vt:lpstr>
      <vt:lpstr>„Lucerna” követelményei Zöldítésben, illetve Termeléshez kötött jogcímben:</vt:lpstr>
      <vt:lpstr>Zöldítés-változás</vt:lpstr>
      <vt:lpstr>Zöldítésben előforduló hibák</vt:lpstr>
      <vt:lpstr>Parlag EFA-k hibái</vt:lpstr>
      <vt:lpstr>Parlag EFA-k hibái</vt:lpstr>
      <vt:lpstr>PowerPoint-bemutató</vt:lpstr>
      <vt:lpstr>Nitrogénmegkötő EFA-k hibái</vt:lpstr>
      <vt:lpstr>Nitrogénmegkötő EFA-k hibái</vt:lpstr>
      <vt:lpstr>Nitrogénmegkötő EFA-k hibái</vt:lpstr>
      <vt:lpstr>Zöldítésben előforduló hibák</vt:lpstr>
      <vt:lpstr>55. napon….</vt:lpstr>
      <vt:lpstr>Ökológiai másodvetés hibái</vt:lpstr>
      <vt:lpstr>Ökológiai másodvetés</vt:lpstr>
      <vt:lpstr>Ökológiai másodvetés hibái</vt:lpstr>
      <vt:lpstr>Erdőszélek mentén fekvő támogatható sávok tapasztalat</vt:lpstr>
      <vt:lpstr>Köszönöm a figyelmet!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mvh04410</dc:creator>
  <cp:lastModifiedBy>User</cp:lastModifiedBy>
  <cp:revision>680</cp:revision>
  <dcterms:created xsi:type="dcterms:W3CDTF">2017-04-06T08:26:11Z</dcterms:created>
  <dcterms:modified xsi:type="dcterms:W3CDTF">2018-11-15T09:58:57Z</dcterms:modified>
</cp:coreProperties>
</file>