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40"/>
  </p:handoutMasterIdLst>
  <p:sldIdLst>
    <p:sldId id="256" r:id="rId5"/>
    <p:sldId id="304" r:id="rId6"/>
    <p:sldId id="281" r:id="rId7"/>
    <p:sldId id="282" r:id="rId8"/>
    <p:sldId id="311" r:id="rId9"/>
    <p:sldId id="312" r:id="rId10"/>
    <p:sldId id="305" r:id="rId11"/>
    <p:sldId id="306" r:id="rId12"/>
    <p:sldId id="307" r:id="rId13"/>
    <p:sldId id="308" r:id="rId14"/>
    <p:sldId id="330" r:id="rId15"/>
    <p:sldId id="310" r:id="rId16"/>
    <p:sldId id="283" r:id="rId17"/>
    <p:sldId id="313" r:id="rId18"/>
    <p:sldId id="314" r:id="rId19"/>
    <p:sldId id="315" r:id="rId20"/>
    <p:sldId id="316" r:id="rId21"/>
    <p:sldId id="317" r:id="rId22"/>
    <p:sldId id="318" r:id="rId23"/>
    <p:sldId id="320" r:id="rId24"/>
    <p:sldId id="319" r:id="rId25"/>
    <p:sldId id="323" r:id="rId26"/>
    <p:sldId id="322" r:id="rId27"/>
    <p:sldId id="321" r:id="rId28"/>
    <p:sldId id="326" r:id="rId29"/>
    <p:sldId id="325" r:id="rId30"/>
    <p:sldId id="324" r:id="rId31"/>
    <p:sldId id="329" r:id="rId32"/>
    <p:sldId id="328" r:id="rId33"/>
    <p:sldId id="327" r:id="rId34"/>
    <p:sldId id="285" r:id="rId35"/>
    <p:sldId id="286" r:id="rId36"/>
    <p:sldId id="287" r:id="rId37"/>
    <p:sldId id="288" r:id="rId38"/>
    <p:sldId id="257" r:id="rId39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-2154" y="-11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908FBF-D605-4DBE-9BFA-29B9CAA43F4C}" type="datetimeFigureOut">
              <a:rPr lang="hu-HU" smtClean="0"/>
              <a:pPr/>
              <a:t>2018.11.05.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BDCE51-8554-4CBB-BB71-E68FEE23B8A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10528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D9DC6-1D26-424D-B5F4-FED13941197B}" type="datetimeFigureOut">
              <a:rPr lang="hu-HU" smtClean="0"/>
              <a:pPr/>
              <a:t>2018.11.05.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96A2B-CB16-48D8-9C50-74D76CBA7F6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09478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D9DC6-1D26-424D-B5F4-FED13941197B}" type="datetimeFigureOut">
              <a:rPr lang="hu-HU" smtClean="0"/>
              <a:pPr/>
              <a:t>2018.11.05.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96A2B-CB16-48D8-9C50-74D76CBA7F6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07517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D9DC6-1D26-424D-B5F4-FED13941197B}" type="datetimeFigureOut">
              <a:rPr lang="hu-HU" smtClean="0"/>
              <a:pPr/>
              <a:t>2018.11.05.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96A2B-CB16-48D8-9C50-74D76CBA7F6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80494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D9DC6-1D26-424D-B5F4-FED13941197B}" type="datetimeFigureOut">
              <a:rPr lang="hu-HU" smtClean="0"/>
              <a:pPr/>
              <a:t>2018.11.05.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96A2B-CB16-48D8-9C50-74D76CBA7F6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68909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D9DC6-1D26-424D-B5F4-FED13941197B}" type="datetimeFigureOut">
              <a:rPr lang="hu-HU" smtClean="0"/>
              <a:pPr/>
              <a:t>2018.11.05.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96A2B-CB16-48D8-9C50-74D76CBA7F6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83823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D9DC6-1D26-424D-B5F4-FED13941197B}" type="datetimeFigureOut">
              <a:rPr lang="hu-HU" smtClean="0"/>
              <a:pPr/>
              <a:t>2018.11.05.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96A2B-CB16-48D8-9C50-74D76CBA7F6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71584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D9DC6-1D26-424D-B5F4-FED13941197B}" type="datetimeFigureOut">
              <a:rPr lang="hu-HU" smtClean="0"/>
              <a:pPr/>
              <a:t>2018.11.05.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96A2B-CB16-48D8-9C50-74D76CBA7F6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62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D9DC6-1D26-424D-B5F4-FED13941197B}" type="datetimeFigureOut">
              <a:rPr lang="hu-HU" smtClean="0"/>
              <a:pPr/>
              <a:t>2018.11.05.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96A2B-CB16-48D8-9C50-74D76CBA7F6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72378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D9DC6-1D26-424D-B5F4-FED13941197B}" type="datetimeFigureOut">
              <a:rPr lang="hu-HU" smtClean="0"/>
              <a:pPr/>
              <a:t>2018.11.05.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96A2B-CB16-48D8-9C50-74D76CBA7F6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4492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D9DC6-1D26-424D-B5F4-FED13941197B}" type="datetimeFigureOut">
              <a:rPr lang="hu-HU" smtClean="0"/>
              <a:pPr/>
              <a:t>2018.11.05.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96A2B-CB16-48D8-9C50-74D76CBA7F6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35663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D9DC6-1D26-424D-B5F4-FED13941197B}" type="datetimeFigureOut">
              <a:rPr lang="hu-HU" smtClean="0"/>
              <a:pPr/>
              <a:t>2018.11.05.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96A2B-CB16-48D8-9C50-74D76CBA7F6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98627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D9DC6-1D26-424D-B5F4-FED13941197B}" type="datetimeFigureOut">
              <a:rPr lang="hu-HU" smtClean="0"/>
              <a:pPr/>
              <a:t>2018.11.05.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96A2B-CB16-48D8-9C50-74D76CBA7F6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63899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eb.okir.hu/hu/urlapok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32749" cy="6857003"/>
          </a:xfrm>
          <a:prstGeom prst="rect">
            <a:avLst/>
          </a:prstGeom>
        </p:spPr>
      </p:pic>
      <p:sp>
        <p:nvSpPr>
          <p:cNvPr id="7" name="Szövegdoboz 6"/>
          <p:cNvSpPr txBox="1"/>
          <p:nvPr/>
        </p:nvSpPr>
        <p:spPr>
          <a:xfrm>
            <a:off x="2294284" y="3362529"/>
            <a:ext cx="98977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000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sz="4000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sz="4000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  <a:p>
            <a:r>
              <a:rPr lang="hu-HU" sz="2000" i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Várszegi Gábor</a:t>
            </a:r>
          </a:p>
          <a:p>
            <a:r>
              <a:rPr lang="hu-HU" sz="2000" i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2018. november 06.</a:t>
            </a:r>
            <a:endParaRPr lang="hu-HU" sz="2000" i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4799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9487" y="620487"/>
            <a:ext cx="18179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Helyes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Mezőgaz-dasági</a:t>
            </a:r>
            <a:r>
              <a:rPr lang="hu-HU" sz="3600" b="1" i="1" baseline="30000" dirty="0" smtClean="0">
                <a:latin typeface="Cronos Pro Caption" panose="020C0502030503020304" pitchFamily="34" charset="0"/>
              </a:rPr>
              <a:t> Gyakorlat előírásai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>
              <a:lnSpc>
                <a:spcPct val="90000"/>
              </a:lnSpc>
            </a:pPr>
            <a:r>
              <a:rPr lang="hu-HU" sz="2400" b="1" dirty="0" smtClean="0"/>
              <a:t>Trágyatárolás</a:t>
            </a:r>
          </a:p>
          <a:p>
            <a:pPr>
              <a:lnSpc>
                <a:spcPct val="90000"/>
              </a:lnSpc>
            </a:pPr>
            <a:endParaRPr lang="hu-HU" sz="2400" dirty="0" smtClean="0"/>
          </a:p>
          <a:p>
            <a:pPr>
              <a:lnSpc>
                <a:spcPct val="90000"/>
              </a:lnSpc>
            </a:pPr>
            <a:r>
              <a:rPr lang="hu-HU" sz="2400" dirty="0" smtClean="0"/>
              <a:t>- Műszaki követelmények: helyes mezőgazdasági gyakorlat szabályai között</a:t>
            </a:r>
          </a:p>
          <a:p>
            <a:pPr>
              <a:lnSpc>
                <a:spcPct val="90000"/>
              </a:lnSpc>
            </a:pPr>
            <a:r>
              <a:rPr lang="hu-HU" sz="2400" dirty="0" smtClean="0"/>
              <a:t>- Követelményeknek való megfelelés </a:t>
            </a:r>
            <a:r>
              <a:rPr lang="hu-HU" sz="2400" dirty="0" err="1" smtClean="0"/>
              <a:t>nitrátérzékeny</a:t>
            </a:r>
            <a:r>
              <a:rPr lang="hu-HU" sz="2400" dirty="0" smtClean="0"/>
              <a:t> területen: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hu-HU" sz="2400" dirty="0" smtClean="0"/>
              <a:t> 2014. december 31.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hu-HU" sz="2400" dirty="0" smtClean="0"/>
              <a:t> 2013. szeptember 1-től kijelölt </a:t>
            </a:r>
            <a:r>
              <a:rPr lang="hu-HU" sz="2400" dirty="0" err="1" smtClean="0"/>
              <a:t>nitrátérzékeny</a:t>
            </a:r>
            <a:r>
              <a:rPr lang="hu-HU" sz="2400" dirty="0" smtClean="0"/>
              <a:t> területeken istállótrágya tárolókra 2015. december 22.</a:t>
            </a:r>
          </a:p>
          <a:p>
            <a:pPr>
              <a:lnSpc>
                <a:spcPct val="90000"/>
              </a:lnSpc>
            </a:pPr>
            <a:r>
              <a:rPr lang="hu-HU" sz="2400" dirty="0" smtClean="0"/>
              <a:t>- Nem </a:t>
            </a:r>
            <a:r>
              <a:rPr lang="hu-HU" sz="2400" dirty="0" err="1" smtClean="0"/>
              <a:t>nitrátérzékeny</a:t>
            </a:r>
            <a:r>
              <a:rPr lang="hu-HU" sz="2400" dirty="0" smtClean="0"/>
              <a:t> területen: 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hu-HU" sz="2400" dirty="0" smtClean="0"/>
              <a:t> „Leghatékonyabb műszaki védelem” szigetelt trágyatároló 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hu-HU" sz="2400" dirty="0" smtClean="0"/>
              <a:t> Hígtrágyatároló: 2014. december 31.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hu-HU" sz="2400" dirty="0" smtClean="0"/>
              <a:t> Istállótrágya tároló: 2015. december 22.</a:t>
            </a:r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9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79913" y="6211669"/>
            <a:ext cx="8242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9487" y="620487"/>
            <a:ext cx="18179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Helyes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Mezőgaz-dasági</a:t>
            </a:r>
            <a:r>
              <a:rPr lang="hu-HU" sz="3600" b="1" i="1" baseline="30000" dirty="0" smtClean="0">
                <a:latin typeface="Cronos Pro Caption" panose="020C0502030503020304" pitchFamily="34" charset="0"/>
              </a:rPr>
              <a:t> Gyakorlat előírásai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>
              <a:lnSpc>
                <a:spcPct val="90000"/>
              </a:lnSpc>
            </a:pPr>
            <a:r>
              <a:rPr lang="hu-HU" sz="2400" b="1" dirty="0" smtClean="0"/>
              <a:t>Trágyatárolás</a:t>
            </a:r>
          </a:p>
          <a:p>
            <a:pPr>
              <a:lnSpc>
                <a:spcPct val="90000"/>
              </a:lnSpc>
            </a:pPr>
            <a:endParaRPr lang="hu-HU" sz="2400" dirty="0" smtClean="0"/>
          </a:p>
          <a:p>
            <a:pPr algn="just">
              <a:buFontTx/>
              <a:buChar char="-"/>
            </a:pPr>
            <a:r>
              <a:rPr lang="hu-HU" dirty="0" smtClean="0"/>
              <a:t>    Az állattartással foglalkozó gazdálkodóknak rendelkeznie kell KÜJ (Környezetvédelmi Ügyfél Jel) számmal, az állattartó telepnek pedig TH-KTJ (Telephelyhez rendelt Környezetvédelmi Területi Jel) számmal. A telepen belüli, eltérő kialakítású (eltérő műszaki védelemmel rendelkező) trágyatárolóknak ezen belül külön EH-KTJ számmal kell rendelkeznie. (Az EH-KTJ szám a 219/2004. (VII. 21.) Korm. rendelet szerinti engedélyköteles tevékenység helyéhez rendelt Környezetvédelmi Területi Jelet jelenti).</a:t>
            </a:r>
          </a:p>
          <a:p>
            <a:pPr algn="just"/>
            <a:r>
              <a:rPr lang="hu-HU" dirty="0" smtClean="0"/>
              <a:t>- Mindhárom azonosítóra igaz, hogy az ún. KAR adatlapok (környezetvédelmi alapnyilvántartáshoz szükséges adatok adatlapja) benyújtásával kell megkérnie a területileg illetékes vízvédelmi hatóságtól. A KAR adatlapokat ügyfélkapun keresztül elektronikus úton kell megküldeni. Az adatlapok a </a:t>
            </a:r>
            <a:r>
              <a:rPr lang="hu-HU" u="sng" dirty="0" smtClean="0">
                <a:hlinkClick r:id="rId3"/>
              </a:rPr>
              <a:t>http://web.okir.hu/hu/urlapok</a:t>
            </a:r>
            <a:r>
              <a:rPr lang="hu-HU" dirty="0" smtClean="0"/>
              <a:t> oldalról tölthetők le. A KAR adatlapok közül KÜJ szám igénylésére a KÜJ-A és KÜJ-B lap, a TH és az </a:t>
            </a:r>
            <a:r>
              <a:rPr lang="hu-HU" dirty="0" err="1" smtClean="0"/>
              <a:t>EH-KTJ-k</a:t>
            </a:r>
            <a:r>
              <a:rPr lang="hu-HU" dirty="0" smtClean="0"/>
              <a:t> igénylésére a KTJ lap szolgál (TH-KTJ esetén a KTJ lap 3. „Környezetvédelmi Terület Jel típusa” kérdésnél a Telephely mezőbe, EH-KTJ esetén az Objektum mezőbe kell x-et írni). A KAR lapok nyilvántartásba vétele során a környezetvédelmi hatóság a bejelentőlapon közölt azonosító adatokhoz rendelten megállapítja a gazdálkodó azonosítóját/azonosítóit, s erről az ügyfelet értesíti. </a:t>
            </a:r>
          </a:p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10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607209" y="6211669"/>
            <a:ext cx="8215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9487" y="620487"/>
            <a:ext cx="18179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Helyes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Mezőgaz-dasági</a:t>
            </a:r>
            <a:r>
              <a:rPr lang="hu-HU" sz="3600" b="1" i="1" baseline="30000" dirty="0" smtClean="0">
                <a:latin typeface="Cronos Pro Caption" panose="020C0502030503020304" pitchFamily="34" charset="0"/>
              </a:rPr>
              <a:t> Gyakorlat előírásai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r>
              <a:rPr lang="hu-HU" sz="2400" b="1" dirty="0" smtClean="0"/>
              <a:t>A Nitrát adatlap változásai</a:t>
            </a:r>
          </a:p>
          <a:p>
            <a:pPr>
              <a:lnSpc>
                <a:spcPct val="90000"/>
              </a:lnSpc>
            </a:pPr>
            <a:endParaRPr lang="hu-HU" sz="2400" dirty="0" smtClean="0"/>
          </a:p>
          <a:p>
            <a:pPr marL="0" lvl="1" algn="just">
              <a:defRPr/>
            </a:pPr>
            <a:r>
              <a:rPr lang="hu-HU" sz="2400" dirty="0" smtClean="0"/>
              <a:t>- A legeltetés kétfelé lett bontva, legeltetéssel hasznosított terület és a legelő állatok külön táblázatban szerepelnek.</a:t>
            </a:r>
          </a:p>
          <a:p>
            <a:pPr marL="0" lvl="1" algn="just">
              <a:defRPr/>
            </a:pPr>
            <a:r>
              <a:rPr lang="hu-HU" sz="2400" dirty="0" smtClean="0"/>
              <a:t>- A trágyakijuttatás adatai a tárgyévben táblázat kiegészült a termesztett növény és terméshozam oszlopokkal.</a:t>
            </a:r>
          </a:p>
          <a:p>
            <a:pPr marL="0" lvl="1" algn="just">
              <a:defRPr/>
            </a:pPr>
            <a:r>
              <a:rPr lang="hu-HU" sz="2400" dirty="0" smtClean="0"/>
              <a:t>- Új táblázat a trágya feldolgozás hígtrágya és istállótrágya esetén (NT3, 2.2.2 táblázat).</a:t>
            </a:r>
          </a:p>
          <a:p>
            <a:pPr marL="0" lvl="1" algn="just">
              <a:defRPr/>
            </a:pPr>
            <a:r>
              <a:rPr lang="hu-HU" sz="2400" dirty="0" smtClean="0"/>
              <a:t>- Új adat a fedettség hígtrágya tároló esetén.</a:t>
            </a:r>
          </a:p>
          <a:p>
            <a:pPr marL="0" lvl="1" algn="just">
              <a:defRPr/>
            </a:pPr>
            <a:r>
              <a:rPr lang="hu-HU" sz="2400" dirty="0" smtClean="0"/>
              <a:t>- Hígtrágya kijuttatás módja oszlop a trágyakijuttatás adatai a tárgyévben (NT8, 3.2 táblázatban).</a:t>
            </a:r>
            <a:endParaRPr lang="hu-HU" sz="2400" dirty="0" smtClean="0">
              <a:latin typeface="Palatino Linotype" pitchFamily="18" charset="0"/>
              <a:cs typeface="Arial" pitchFamily="34" charset="0"/>
            </a:endParaRPr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11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66265" y="6211669"/>
            <a:ext cx="8242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749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0" y="620487"/>
            <a:ext cx="20574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Kölcsönös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megfelelte-tés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 algn="just">
              <a:buFontTx/>
              <a:buChar char="-"/>
            </a:pPr>
            <a:r>
              <a:rPr lang="hu-HU" sz="2800" dirty="0" smtClean="0"/>
              <a:t> </a:t>
            </a:r>
            <a:r>
              <a:rPr lang="hu-HU" sz="2400" dirty="0" smtClean="0"/>
              <a:t>JFGK 10 - Növényvédő szerek kezelésének és felhasználásának esetében jellemző szankcionált előírások.</a:t>
            </a:r>
          </a:p>
          <a:p>
            <a:pPr lvl="1" algn="just">
              <a:buFontTx/>
              <a:buChar char="-"/>
            </a:pPr>
            <a:r>
              <a:rPr lang="hu-HU" sz="2400" dirty="0" smtClean="0"/>
              <a:t> betartásra került-e a címkén előírt dózis 3 db szankció</a:t>
            </a:r>
          </a:p>
          <a:p>
            <a:pPr lvl="1" algn="just">
              <a:buFontTx/>
              <a:buChar char="-"/>
            </a:pPr>
            <a:r>
              <a:rPr lang="hu-HU" sz="2400" dirty="0" smtClean="0"/>
              <a:t> vezet-e a gazdálkodó permetezési naplót 3 db szankció</a:t>
            </a:r>
          </a:p>
          <a:p>
            <a:pPr lvl="1" algn="just">
              <a:buFontTx/>
              <a:buChar char="-"/>
            </a:pPr>
            <a:r>
              <a:rPr lang="hu-HU" sz="2400" dirty="0" smtClean="0"/>
              <a:t> tartalmilag megfelelő-e a permetezési napló 3 db szankció</a:t>
            </a:r>
          </a:p>
          <a:p>
            <a:pPr lvl="1" algn="just">
              <a:buFontTx/>
              <a:buChar char="-"/>
            </a:pPr>
            <a:r>
              <a:rPr lang="hu-HU" sz="2400" dirty="0" smtClean="0"/>
              <a:t> a felhasznált növényvédő szer rendelkezik-e érvényes engedéllyel 2 db szankció</a:t>
            </a:r>
          </a:p>
          <a:p>
            <a:pPr lvl="1" algn="just">
              <a:buFontTx/>
              <a:buChar char="-"/>
            </a:pPr>
            <a:r>
              <a:rPr lang="hu-HU" sz="2400" dirty="0" smtClean="0"/>
              <a:t> engedélyezett kultúrában került-e felhasználásra a növényvédő szer 2 db szankció</a:t>
            </a:r>
          </a:p>
          <a:p>
            <a:pPr lvl="1" algn="just">
              <a:buFontTx/>
              <a:buChar char="-"/>
            </a:pPr>
            <a:r>
              <a:rPr lang="hu-HU" sz="2400" dirty="0" smtClean="0"/>
              <a:t> betartották-e a várakozási időket 2 db szankció</a:t>
            </a:r>
          </a:p>
          <a:p>
            <a:pPr lvl="1" algn="just">
              <a:buFontTx/>
              <a:buChar char="-"/>
            </a:pPr>
            <a:r>
              <a:rPr lang="hu-HU" sz="2400" dirty="0" smtClean="0"/>
              <a:t> megfelelő szakember felügyeletének megléte 2 db szankció</a:t>
            </a:r>
          </a:p>
          <a:p>
            <a:pPr lvl="1" algn="just">
              <a:buFontTx/>
              <a:buChar char="-"/>
            </a:pPr>
            <a:r>
              <a:rPr lang="hu-HU" sz="2400" dirty="0" smtClean="0"/>
              <a:t> </a:t>
            </a:r>
            <a:r>
              <a:rPr lang="hu-HU" sz="2400" dirty="0" err="1" smtClean="0"/>
              <a:t>növényvédőszer</a:t>
            </a:r>
            <a:r>
              <a:rPr lang="hu-HU" sz="2400" dirty="0" smtClean="0"/>
              <a:t> kijutatására alkalmazott gép megfelelősége 2 db szankció</a:t>
            </a:r>
          </a:p>
          <a:p>
            <a:pPr lvl="1" algn="just">
              <a:buFontTx/>
              <a:buChar char="-"/>
            </a:pPr>
            <a:r>
              <a:rPr lang="hu-HU" sz="2400" dirty="0" smtClean="0"/>
              <a:t> használt-e a gazdálkodó </a:t>
            </a:r>
            <a:r>
              <a:rPr lang="hu-HU" sz="2400" dirty="0" err="1" smtClean="0"/>
              <a:t>deflektort</a:t>
            </a:r>
            <a:r>
              <a:rPr lang="hu-HU" sz="2400" dirty="0" smtClean="0"/>
              <a:t> csávázott vetőmag felhasználása esetén 2 db szankció</a:t>
            </a:r>
          </a:p>
          <a:p>
            <a:pPr algn="just"/>
            <a:endParaRPr lang="hu-HU" sz="2800" dirty="0" smtClean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12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93560" y="6211669"/>
            <a:ext cx="8215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0" y="620487"/>
            <a:ext cx="20574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Növényvédő szerek kezelése,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felhaszná-lása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>
              <a:lnSpc>
                <a:spcPct val="90000"/>
              </a:lnSpc>
            </a:pPr>
            <a:r>
              <a:rPr lang="hu-HU" sz="2400" b="1" dirty="0" smtClean="0"/>
              <a:t>Szabályozási háttér:</a:t>
            </a:r>
          </a:p>
          <a:p>
            <a:pPr>
              <a:lnSpc>
                <a:spcPct val="90000"/>
              </a:lnSpc>
            </a:pPr>
            <a:endParaRPr lang="hu-HU" sz="2400" dirty="0" smtClean="0"/>
          </a:p>
          <a:p>
            <a:pPr>
              <a:lnSpc>
                <a:spcPct val="90000"/>
              </a:lnSpc>
            </a:pPr>
            <a:r>
              <a:rPr lang="hu-HU" sz="2400" dirty="0" smtClean="0"/>
              <a:t>- 43/2010. (IV.23.) FVM rendelet 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hu-HU" sz="2400" dirty="0" smtClean="0"/>
              <a:t> növényvédelmi tevékenység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endParaRPr lang="hu-HU" sz="2400" dirty="0" smtClean="0"/>
          </a:p>
          <a:p>
            <a:pPr>
              <a:lnSpc>
                <a:spcPct val="90000"/>
              </a:lnSpc>
            </a:pPr>
            <a:r>
              <a:rPr lang="hu-HU" sz="2400" dirty="0" smtClean="0"/>
              <a:t>- 89/2004. (V. 15.) FVM rendelet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hu-HU" sz="2400" dirty="0" smtClean="0"/>
              <a:t> növényvédő szerek csomagolása, tárolása, jelölése</a:t>
            </a:r>
          </a:p>
          <a:p>
            <a:pPr algn="just"/>
            <a:endParaRPr lang="hu-HU" dirty="0" smtClean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13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79913" y="6211669"/>
            <a:ext cx="8215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0" y="620487"/>
            <a:ext cx="20574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Növényvédő szerek kezelése,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felhaszná-lása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>
              <a:lnSpc>
                <a:spcPct val="90000"/>
              </a:lnSpc>
            </a:pPr>
            <a:r>
              <a:rPr lang="hu-HU" sz="2400" b="1" dirty="0" smtClean="0"/>
              <a:t>Növényvédő szerek felhasználására vonatkozó előírások:</a:t>
            </a:r>
          </a:p>
          <a:p>
            <a:pPr>
              <a:lnSpc>
                <a:spcPct val="90000"/>
              </a:lnSpc>
            </a:pPr>
            <a:endParaRPr lang="hu-HU" sz="2400" dirty="0" smtClean="0"/>
          </a:p>
          <a:p>
            <a:pPr>
              <a:lnSpc>
                <a:spcPct val="90000"/>
              </a:lnSpc>
              <a:buFontTx/>
              <a:buChar char="-"/>
            </a:pPr>
            <a:r>
              <a:rPr lang="hu-HU" sz="2400" dirty="0" smtClean="0"/>
              <a:t>Felhasznált növényvédő szer rendelkezik-e megfelelő engedéllyel.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u-HU" sz="2400" dirty="0" smtClean="0"/>
              <a:t> Engedélyokiratnak megfelelő felhasználás, kultúra, dózis, munkaegészségügyi és élelmezés-egészségügyi várakozási idő szempontjából.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u-HU" sz="2400" dirty="0" smtClean="0"/>
              <a:t> Megfelelő szakember megléte I., és II. forgalmi kategória esetén.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u-HU" sz="2400" dirty="0" smtClean="0"/>
              <a:t> Permetezési napló vezetése a növényvédő szeres kezelésekről.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u-HU" sz="2400" dirty="0" smtClean="0"/>
              <a:t> Növényvédő szerekről naprakész nyilvántartás vezetése forgalmi kategóriáknak megfelelően. </a:t>
            </a:r>
          </a:p>
          <a:p>
            <a:pPr algn="just"/>
            <a:endParaRPr lang="hu-HU" dirty="0" smtClean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14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607209" y="6211669"/>
            <a:ext cx="8160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0" y="620487"/>
            <a:ext cx="20574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Növényvédő szerek kezelése,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felhaszná-lása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>
              <a:lnSpc>
                <a:spcPct val="90000"/>
              </a:lnSpc>
            </a:pPr>
            <a:r>
              <a:rPr lang="hu-HU" sz="2400" b="1" dirty="0" smtClean="0"/>
              <a:t>Növényvédő szerek raktározási előírásai:</a:t>
            </a:r>
          </a:p>
          <a:p>
            <a:pPr>
              <a:lnSpc>
                <a:spcPct val="90000"/>
              </a:lnSpc>
            </a:pPr>
            <a:endParaRPr lang="hu-HU" sz="2400" dirty="0" smtClean="0"/>
          </a:p>
          <a:p>
            <a:pPr>
              <a:lnSpc>
                <a:spcPct val="90000"/>
              </a:lnSpc>
              <a:buFontTx/>
              <a:buChar char="-"/>
            </a:pPr>
            <a:r>
              <a:rPr lang="hu-HU" sz="2400" dirty="0" smtClean="0"/>
              <a:t>Amennyiben szükséges a növényvédő szer raktár megfelelő-e műszaki és biztonsági szempontból.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u-HU" sz="2400" dirty="0" smtClean="0"/>
              <a:t> A raktár jelölése megfelelő-e.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u-HU" sz="2400" dirty="0" smtClean="0"/>
              <a:t> Amennyiben van alkalmi raktár, az megfelelően zárható-e.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u-HU" sz="2400" dirty="0" smtClean="0"/>
              <a:t> Növényvédő szerek átcsomagolásának ellenőrzése.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hu-HU" sz="2400" dirty="0" smtClean="0"/>
          </a:p>
          <a:p>
            <a:pPr>
              <a:lnSpc>
                <a:spcPct val="90000"/>
              </a:lnSpc>
            </a:pPr>
            <a:r>
              <a:rPr lang="hu-HU" sz="2400" b="1" dirty="0" smtClean="0"/>
              <a:t>Növényvédő szer kijuttatására alkalmas gépekre vonatkozó előírások:</a:t>
            </a:r>
          </a:p>
          <a:p>
            <a:pPr>
              <a:lnSpc>
                <a:spcPct val="90000"/>
              </a:lnSpc>
            </a:pPr>
            <a:endParaRPr lang="hu-HU" sz="2400" b="1" dirty="0" smtClean="0"/>
          </a:p>
          <a:p>
            <a:pPr>
              <a:lnSpc>
                <a:spcPct val="90000"/>
              </a:lnSpc>
            </a:pPr>
            <a:r>
              <a:rPr lang="hu-HU" sz="2400" dirty="0" smtClean="0"/>
              <a:t>- Amennyiben van ilyen gépe, akkor az megfelelő műszaki állapotban van-e.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hu-HU" dirty="0" smtClean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15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79914" y="6211669"/>
            <a:ext cx="8283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9487" y="620487"/>
            <a:ext cx="1817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Integrált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növényvé-delem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 algn="just">
              <a:spcAft>
                <a:spcPts val="600"/>
              </a:spcAft>
              <a:buFont typeface="Arial" pitchFamily="34" charset="0"/>
              <a:buChar char="•"/>
            </a:pPr>
            <a:r>
              <a:rPr lang="hu-HU" sz="2000" dirty="0" smtClean="0"/>
              <a:t> </a:t>
            </a:r>
            <a:r>
              <a:rPr lang="hu-HU" sz="2800" dirty="0" smtClean="0"/>
              <a:t>Az Európai Parlament és a Tanács 2009/128/EK irányelve (2009. október 21.) a </a:t>
            </a:r>
            <a:r>
              <a:rPr lang="hu-HU" sz="2800" dirty="0" err="1" smtClean="0"/>
              <a:t>peszticidek</a:t>
            </a:r>
            <a:r>
              <a:rPr lang="hu-HU" sz="2800" dirty="0" smtClean="0"/>
              <a:t> fenntartható használatának elérését célzó közösségi fellépés kereteinek meghatározásáról </a:t>
            </a:r>
          </a:p>
          <a:p>
            <a:pPr lvl="1" algn="just">
              <a:lnSpc>
                <a:spcPts val="2500"/>
              </a:lnSpc>
              <a:spcAft>
                <a:spcPts val="1200"/>
              </a:spcAft>
            </a:pPr>
            <a:r>
              <a:rPr lang="hu-HU" sz="2800" dirty="0" smtClean="0"/>
              <a:t>14. cikk (2)	 A tagállamok létrehozzák, vagy támogatják az integrált növényvédelem végrehajtásához szükséges feltételek megteremtését.</a:t>
            </a:r>
          </a:p>
          <a:p>
            <a:pPr algn="just">
              <a:lnSpc>
                <a:spcPts val="25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hu-HU" sz="2800" dirty="0" smtClean="0"/>
              <a:t> 43/2010. (IV. 23.) FVM rendelet a növényvédelmi tevékenységről</a:t>
            </a:r>
          </a:p>
          <a:p>
            <a:pPr lvl="1" algn="just">
              <a:lnSpc>
                <a:spcPts val="2500"/>
              </a:lnSpc>
            </a:pPr>
            <a:r>
              <a:rPr lang="hu-HU" sz="2800" dirty="0" smtClean="0"/>
              <a:t>8. melléklet Az integrált növényvédelem általános elvei</a:t>
            </a:r>
          </a:p>
          <a:p>
            <a:pPr lvl="1" algn="just">
              <a:lnSpc>
                <a:spcPts val="2500"/>
              </a:lnSpc>
            </a:pPr>
            <a:r>
              <a:rPr lang="hu-HU" sz="2800" dirty="0" smtClean="0"/>
              <a:t>1/A. § (3)	A földhasználónak és a termelőnek törekednie kell a 8. mellékletben szabályozott integrált növényvédelem általános elveinek betartására.</a:t>
            </a:r>
          </a:p>
          <a:p>
            <a:pPr algn="just"/>
            <a:endParaRPr lang="hu-HU" sz="2800" dirty="0" smtClean="0"/>
          </a:p>
          <a:p>
            <a:pPr algn="just"/>
            <a:endParaRPr lang="hu-HU" sz="2800" dirty="0" smtClean="0"/>
          </a:p>
          <a:p>
            <a:pPr algn="just"/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16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607210" y="6211669"/>
            <a:ext cx="8174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9487" y="620487"/>
            <a:ext cx="1817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Integrált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növényvé-delem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 algn="just"/>
            <a:r>
              <a:rPr lang="hu-HU" sz="2800" dirty="0" smtClean="0"/>
              <a:t>2018-ban országosan kijelölt ellenőrzések száma:</a:t>
            </a:r>
          </a:p>
          <a:p>
            <a:pPr algn="just"/>
            <a:endParaRPr lang="hu-HU" sz="2800" dirty="0" smtClean="0"/>
          </a:p>
          <a:p>
            <a:pPr algn="just"/>
            <a:r>
              <a:rPr lang="hu-HU" sz="2800" dirty="0" smtClean="0"/>
              <a:t>	- agrár-környezetgazdálkodási kifizetés: </a:t>
            </a:r>
            <a:r>
              <a:rPr lang="hu-HU" sz="2800" b="1" dirty="0" smtClean="0"/>
              <a:t>588</a:t>
            </a:r>
            <a:r>
              <a:rPr lang="hu-HU" sz="2800" dirty="0" smtClean="0"/>
              <a:t> darab</a:t>
            </a:r>
          </a:p>
          <a:p>
            <a:pPr algn="just"/>
            <a:r>
              <a:rPr lang="hu-HU" sz="2800" dirty="0" smtClean="0"/>
              <a:t>	</a:t>
            </a:r>
          </a:p>
          <a:p>
            <a:pPr algn="just"/>
            <a:endParaRPr lang="hu-HU" sz="2800" dirty="0" smtClean="0"/>
          </a:p>
          <a:p>
            <a:pPr algn="just"/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17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79913" y="6211669"/>
            <a:ext cx="8229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9487" y="620487"/>
            <a:ext cx="1817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Integrált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növényvé-delem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 marL="457200" indent="-457200" algn="just">
              <a:buFont typeface="Arial" charset="0"/>
              <a:buAutoNum type="arabicPeriod"/>
              <a:defRPr/>
            </a:pPr>
            <a:r>
              <a:rPr lang="hu-HU" sz="2400" dirty="0" smtClean="0"/>
              <a:t>A károsítók megjelenésének megelőzésére vagy azok mennyiségének gazdasági kárt okozó szint alá szorítására a biológiai, biotechnikai, agrotechnikai, mechanikai, fizikai és kémiai védekezési eljárások, illetve ezek technológiai rendszereinek felhasználása során elsősorban az alábbi eszközök alkalmazandók:</a:t>
            </a:r>
          </a:p>
          <a:p>
            <a:pPr algn="just">
              <a:buFont typeface="Arial" charset="0"/>
              <a:buNone/>
              <a:defRPr/>
            </a:pPr>
            <a:r>
              <a:rPr lang="hu-HU" sz="2400" dirty="0" smtClean="0"/>
              <a:t>1.1. megfelelő, a kultúrnövény optimális fejlődését biztosító, a károsítók elleni </a:t>
            </a:r>
            <a:r>
              <a:rPr lang="hu-HU" sz="2400" dirty="0" err="1" smtClean="0"/>
              <a:t>kompetícióját</a:t>
            </a:r>
            <a:r>
              <a:rPr lang="hu-HU" sz="2400" dirty="0" smtClean="0"/>
              <a:t> elősegítő agrotechnikai elemek</a:t>
            </a:r>
          </a:p>
          <a:p>
            <a:pPr algn="just">
              <a:buFont typeface="Arial" charset="0"/>
              <a:buNone/>
              <a:defRPr/>
            </a:pPr>
            <a:endParaRPr lang="hu-HU" sz="2400" dirty="0" smtClean="0"/>
          </a:p>
          <a:p>
            <a:pPr algn="just">
              <a:buFont typeface="Arial" charset="0"/>
              <a:buNone/>
              <a:defRPr/>
            </a:pPr>
            <a:r>
              <a:rPr lang="hu-HU" sz="2400" dirty="0" smtClean="0"/>
              <a:t>	</a:t>
            </a:r>
            <a:r>
              <a:rPr lang="hu-HU" sz="2400" b="1" dirty="0" smtClean="0"/>
              <a:t>Ellenőrzés:</a:t>
            </a:r>
          </a:p>
          <a:p>
            <a:pPr algn="just">
              <a:buFont typeface="Arial" charset="0"/>
              <a:buNone/>
              <a:defRPr/>
            </a:pPr>
            <a:r>
              <a:rPr lang="hu-HU" sz="2400" dirty="0" smtClean="0">
                <a:solidFill>
                  <a:srgbClr val="0070C0"/>
                </a:solidFill>
              </a:rPr>
              <a:t>Szántóföldi művelés esetén: jó magágy készítés, mechanikai gyomirtás, talajlazítás, vetésváltás, takarónövények termesztése, talajtakarás, tarlóápolás valamelyikének alkalmazása megtörtént-e? </a:t>
            </a:r>
          </a:p>
          <a:p>
            <a:pPr algn="just">
              <a:buFont typeface="Arial" charset="0"/>
              <a:buNone/>
              <a:defRPr/>
            </a:pPr>
            <a:r>
              <a:rPr lang="hu-HU" sz="2400" dirty="0" smtClean="0">
                <a:solidFill>
                  <a:srgbClr val="0070C0"/>
                </a:solidFill>
              </a:rPr>
              <a:t>Ültetvényben gyepesített sorköz esetén kaszálás, fedetlen sorköz estén talajművelés történt-e?</a:t>
            </a:r>
            <a:r>
              <a:rPr lang="hu-HU" sz="2400" dirty="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  <a:endParaRPr lang="hu-HU" sz="2400" dirty="0" smtClean="0"/>
          </a:p>
          <a:p>
            <a:pPr marL="620713" indent="-263525" algn="just">
              <a:lnSpc>
                <a:spcPts val="2500"/>
              </a:lnSpc>
              <a:buFont typeface="Arial" pitchFamily="34" charset="0"/>
              <a:buChar char="•"/>
              <a:defRPr/>
            </a:pPr>
            <a:r>
              <a:rPr lang="hu-HU" sz="2400" dirty="0" smtClean="0"/>
              <a:t> Gazdálkodási napló alapján</a:t>
            </a:r>
          </a:p>
          <a:p>
            <a:pPr algn="just"/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18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79913" y="6211669"/>
            <a:ext cx="8229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9487" y="620487"/>
            <a:ext cx="1817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Tematika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 algn="just">
              <a:lnSpc>
                <a:spcPct val="90000"/>
              </a:lnSpc>
            </a:pPr>
            <a:r>
              <a:rPr lang="hu-HU" sz="2400" b="1" dirty="0" smtClean="0"/>
              <a:t>Kölcsönös megfeleltetéshez kapcsolódó szakterületek bemutatása</a:t>
            </a:r>
          </a:p>
          <a:p>
            <a:pPr algn="just">
              <a:lnSpc>
                <a:spcPct val="90000"/>
              </a:lnSpc>
            </a:pPr>
            <a:endParaRPr lang="hu-HU" sz="2400" dirty="0" smtClean="0"/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hu-HU" sz="2400" dirty="0" smtClean="0"/>
              <a:t> Jogszabályba foglalt gazdálkodási követelmény (JFGK) 1:</a:t>
            </a:r>
          </a:p>
          <a:p>
            <a:pPr lvl="1" algn="just">
              <a:lnSpc>
                <a:spcPct val="90000"/>
              </a:lnSpc>
              <a:buFont typeface="Arial" pitchFamily="34" charset="0"/>
              <a:buChar char="•"/>
            </a:pPr>
            <a:r>
              <a:rPr lang="hu-HU" sz="2400" dirty="0" smtClean="0"/>
              <a:t> A vizek mezőgazdasági eredetű </a:t>
            </a:r>
            <a:r>
              <a:rPr lang="hu-HU" sz="2400" dirty="0" err="1" smtClean="0"/>
              <a:t>nitrátszennyezéssel</a:t>
            </a:r>
            <a:r>
              <a:rPr lang="hu-HU" sz="2400" dirty="0" smtClean="0"/>
              <a:t> szembeni védelme</a:t>
            </a:r>
          </a:p>
          <a:p>
            <a:pPr lvl="2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hu-HU" sz="2400" dirty="0" smtClean="0"/>
              <a:t> A Helyes Mezőgazdasági Gyakorlat előírásainak betartása</a:t>
            </a:r>
          </a:p>
          <a:p>
            <a:pPr lvl="2" algn="just">
              <a:lnSpc>
                <a:spcPct val="90000"/>
              </a:lnSpc>
              <a:buFont typeface="Wingdings" pitchFamily="2" charset="2"/>
              <a:buChar char="§"/>
            </a:pPr>
            <a:endParaRPr lang="hu-HU" sz="2400" dirty="0" smtClean="0"/>
          </a:p>
          <a:p>
            <a:pPr marL="0" lvl="2" algn="just">
              <a:lnSpc>
                <a:spcPct val="90000"/>
              </a:lnSpc>
              <a:buFontTx/>
              <a:buChar char="-"/>
            </a:pPr>
            <a:r>
              <a:rPr lang="hu-HU" sz="2400" dirty="0" smtClean="0"/>
              <a:t>Jogszabályba foglalt gazdálkodási követelmény (JFGK) 10:</a:t>
            </a:r>
          </a:p>
          <a:p>
            <a:pPr marL="457200" lvl="3" algn="just">
              <a:lnSpc>
                <a:spcPct val="90000"/>
              </a:lnSpc>
              <a:buFont typeface="Arial" pitchFamily="34" charset="0"/>
              <a:buChar char="•"/>
            </a:pPr>
            <a:r>
              <a:rPr lang="hu-HU" sz="2400" dirty="0" smtClean="0"/>
              <a:t> Növényvédő szerek kezelése, felhasználása</a:t>
            </a:r>
          </a:p>
          <a:p>
            <a:pPr marL="914400" lvl="4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hu-HU" sz="2400" dirty="0" smtClean="0"/>
              <a:t> 43/201. (IV. 23.) FVM rendelet előírásainak betartása</a:t>
            </a:r>
          </a:p>
          <a:p>
            <a:pPr marL="0" lvl="4" algn="just">
              <a:lnSpc>
                <a:spcPct val="90000"/>
              </a:lnSpc>
            </a:pPr>
            <a:endParaRPr lang="hu-HU" sz="2400" dirty="0" smtClean="0"/>
          </a:p>
          <a:p>
            <a:pPr marL="0" lvl="4" algn="just">
              <a:lnSpc>
                <a:spcPct val="150000"/>
              </a:lnSpc>
            </a:pPr>
            <a:r>
              <a:rPr lang="hu-HU" sz="2400" b="1" dirty="0" smtClean="0"/>
              <a:t>Integrált növényvédelem ellenőrzési rendszerének bemutatása</a:t>
            </a:r>
          </a:p>
          <a:p>
            <a:pPr marL="0" lvl="4" algn="just">
              <a:lnSpc>
                <a:spcPct val="150000"/>
              </a:lnSpc>
            </a:pPr>
            <a:r>
              <a:rPr lang="hu-HU" sz="2400" b="1" dirty="0" smtClean="0"/>
              <a:t>Elektronikus adatszolgáltatás</a:t>
            </a:r>
          </a:p>
          <a:p>
            <a:r>
              <a:rPr lang="hu-HU" dirty="0" smtClean="0"/>
              <a:t>	</a:t>
            </a:r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1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79914" y="6155618"/>
            <a:ext cx="81472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  <a:p>
            <a:endParaRPr lang="hu-HU" sz="2800" i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9487" y="620487"/>
            <a:ext cx="1817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Integrált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növényvé-delem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 algn="just">
              <a:lnSpc>
                <a:spcPts val="2500"/>
              </a:lnSpc>
              <a:defRPr/>
            </a:pPr>
            <a:r>
              <a:rPr lang="hu-HU" sz="2800" dirty="0" smtClean="0"/>
              <a:t>1.2. rezisztens vagy toleráns növényfajták, fémzárolt vetőmagok és ellenőrzött szaporítóanyagok használata</a:t>
            </a:r>
          </a:p>
          <a:p>
            <a:pPr algn="just">
              <a:lnSpc>
                <a:spcPts val="2500"/>
              </a:lnSpc>
              <a:defRPr/>
            </a:pPr>
            <a:endParaRPr lang="hu-HU" sz="2800" dirty="0" smtClean="0"/>
          </a:p>
          <a:p>
            <a:pPr algn="just">
              <a:lnSpc>
                <a:spcPts val="2500"/>
              </a:lnSpc>
              <a:defRPr/>
            </a:pPr>
            <a:r>
              <a:rPr lang="hu-HU" sz="2800" dirty="0" smtClean="0"/>
              <a:t>	</a:t>
            </a:r>
            <a:r>
              <a:rPr lang="hu-HU" sz="2800" b="1" dirty="0" smtClean="0"/>
              <a:t>Ellenőrzés:</a:t>
            </a:r>
          </a:p>
          <a:p>
            <a:pPr algn="just">
              <a:lnSpc>
                <a:spcPts val="2500"/>
              </a:lnSpc>
              <a:defRPr/>
            </a:pPr>
            <a:r>
              <a:rPr lang="hu-HU" sz="2800" dirty="0" smtClean="0">
                <a:solidFill>
                  <a:srgbClr val="0070C0"/>
                </a:solidFill>
              </a:rPr>
              <a:t>Szántóföldi kultúrák esetében fémzárolt vetőmag felhasználása kötelező, de minden fajnál egyszeri visszavetés engedélyezett egy éven belül, kivétel a hibrid növényeknél.  A felhasznált vetőmag megfelelt-e ennek a követelménynek?</a:t>
            </a:r>
          </a:p>
          <a:p>
            <a:pPr algn="just">
              <a:lnSpc>
                <a:spcPts val="2500"/>
              </a:lnSpc>
              <a:defRPr/>
            </a:pPr>
            <a:endParaRPr lang="hu-HU" sz="2800" dirty="0" smtClean="0">
              <a:solidFill>
                <a:srgbClr val="0070C0"/>
              </a:solidFill>
            </a:endParaRPr>
          </a:p>
          <a:p>
            <a:pPr marL="620713" indent="-263525" algn="just">
              <a:lnSpc>
                <a:spcPts val="2500"/>
              </a:lnSpc>
              <a:buFont typeface="Arial" pitchFamily="34" charset="0"/>
              <a:buChar char="•"/>
              <a:defRPr/>
            </a:pPr>
            <a:r>
              <a:rPr lang="hu-HU" sz="2800" dirty="0" smtClean="0"/>
              <a:t>a vetőmag eredetét igazoló két évnél nemrégebbi számla vagy bizonylat alapján</a:t>
            </a:r>
          </a:p>
          <a:p>
            <a:pPr algn="just"/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19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93561" y="6211669"/>
            <a:ext cx="8215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9487" y="620487"/>
            <a:ext cx="1817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Integrált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növényvé-delem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 algn="just">
              <a:lnSpc>
                <a:spcPts val="2500"/>
              </a:lnSpc>
              <a:spcAft>
                <a:spcPts val="600"/>
              </a:spcAft>
              <a:defRPr/>
            </a:pPr>
            <a:r>
              <a:rPr lang="hu-HU" sz="2800" dirty="0" smtClean="0">
                <a:solidFill>
                  <a:srgbClr val="0070C0"/>
                </a:solidFill>
              </a:rPr>
              <a:t>Burgonya ültetése esetén bejelentették-e az áruburgonyából saját ültetésre szánt burgonya termesztését a területileg illetékes megyei kormányhivatalnak a növény-egészségügyi vizsgálatok elvégzésének céljából?</a:t>
            </a:r>
          </a:p>
          <a:p>
            <a:pPr marL="620713" indent="-263525" algn="just">
              <a:lnSpc>
                <a:spcPts val="25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hu-HU" sz="2800" dirty="0" smtClean="0"/>
              <a:t>a vetőgumó eredetét igazoló két évnél nemrégebbi számla vagy bizonylat alapján</a:t>
            </a:r>
          </a:p>
          <a:p>
            <a:pPr algn="just">
              <a:lnSpc>
                <a:spcPts val="2500"/>
              </a:lnSpc>
              <a:spcAft>
                <a:spcPts val="600"/>
              </a:spcAft>
              <a:defRPr/>
            </a:pPr>
            <a:endParaRPr lang="hu-HU" sz="2800" dirty="0" smtClean="0">
              <a:solidFill>
                <a:srgbClr val="0070C0"/>
              </a:solidFill>
            </a:endParaRPr>
          </a:p>
          <a:p>
            <a:pPr algn="just">
              <a:lnSpc>
                <a:spcPts val="2500"/>
              </a:lnSpc>
              <a:spcAft>
                <a:spcPts val="600"/>
              </a:spcAft>
              <a:defRPr/>
            </a:pPr>
            <a:r>
              <a:rPr lang="hu-HU" sz="2800" dirty="0" smtClean="0">
                <a:solidFill>
                  <a:srgbClr val="0070C0"/>
                </a:solidFill>
              </a:rPr>
              <a:t>5 évnél fiatalabb ültetvény esetében </a:t>
            </a:r>
            <a:r>
              <a:rPr lang="hu-HU" sz="2800" dirty="0" err="1" smtClean="0">
                <a:solidFill>
                  <a:srgbClr val="0070C0"/>
                </a:solidFill>
              </a:rPr>
              <a:t>növényegészségügyi</a:t>
            </a:r>
            <a:r>
              <a:rPr lang="hu-HU" sz="2800" dirty="0" smtClean="0">
                <a:solidFill>
                  <a:srgbClr val="0070C0"/>
                </a:solidFill>
              </a:rPr>
              <a:t> szempontból ellenőrzött  szaporítóanyag került- e felhasználásra?</a:t>
            </a:r>
          </a:p>
          <a:p>
            <a:pPr marL="620713" indent="-263525" algn="just">
              <a:lnSpc>
                <a:spcPts val="2500"/>
              </a:lnSpc>
              <a:buFont typeface="Arial" pitchFamily="34" charset="0"/>
              <a:buChar char="•"/>
              <a:defRPr/>
            </a:pPr>
            <a:r>
              <a:rPr lang="hu-HU" sz="2800" dirty="0" smtClean="0"/>
              <a:t>az ültetvény életkorát és a szaporítóanyag </a:t>
            </a:r>
            <a:r>
              <a:rPr lang="hu-HU" sz="2800" dirty="0" err="1" smtClean="0"/>
              <a:t>növényegészségügyi</a:t>
            </a:r>
            <a:r>
              <a:rPr lang="hu-HU" sz="2800" dirty="0" smtClean="0"/>
              <a:t> ellenőrzését igazoló dokumentumok (növényútlevél, származási bizonyítvány, NÉBIH által kiállított igazolás, számla) alapján </a:t>
            </a:r>
          </a:p>
          <a:p>
            <a:pPr indent="277813" algn="just">
              <a:lnSpc>
                <a:spcPts val="2500"/>
              </a:lnSpc>
              <a:defRPr/>
            </a:pPr>
            <a:r>
              <a:rPr lang="hu-HU" sz="2800" dirty="0" smtClean="0"/>
              <a:t>     (bodza, homoktövis kivétel)</a:t>
            </a:r>
          </a:p>
          <a:p>
            <a:pPr algn="just"/>
            <a:endParaRPr lang="hu-HU" sz="2800" dirty="0" smtClean="0"/>
          </a:p>
          <a:p>
            <a:pPr algn="just"/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20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79914" y="6211669"/>
            <a:ext cx="8256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9487" y="620487"/>
            <a:ext cx="1817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Integrált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növényvé-delem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 algn="just">
              <a:lnSpc>
                <a:spcPts val="2500"/>
              </a:lnSpc>
              <a:defRPr/>
            </a:pPr>
            <a:r>
              <a:rPr lang="hu-HU" sz="2800" dirty="0" smtClean="0"/>
              <a:t>1.3. talajvizsgálatra alapozott tápanyag-utánpótlás, szükség szerint talajjavítás és a talaj optimális nedvességtartalmát biztosító eljárások alkalmazása</a:t>
            </a:r>
          </a:p>
          <a:p>
            <a:pPr algn="just">
              <a:lnSpc>
                <a:spcPts val="2500"/>
              </a:lnSpc>
              <a:defRPr/>
            </a:pPr>
            <a:endParaRPr lang="hu-HU" sz="2800" dirty="0" smtClean="0"/>
          </a:p>
          <a:p>
            <a:pPr algn="just">
              <a:lnSpc>
                <a:spcPts val="2500"/>
              </a:lnSpc>
              <a:defRPr/>
            </a:pPr>
            <a:r>
              <a:rPr lang="hu-HU" sz="2800" b="1" dirty="0" smtClean="0"/>
              <a:t>	Ellenőrzés:</a:t>
            </a:r>
          </a:p>
          <a:p>
            <a:pPr algn="just">
              <a:lnSpc>
                <a:spcPts val="2500"/>
              </a:lnSpc>
              <a:spcAft>
                <a:spcPts val="600"/>
              </a:spcAft>
              <a:defRPr/>
            </a:pPr>
            <a:r>
              <a:rPr lang="hu-HU" sz="2800" dirty="0" smtClean="0">
                <a:solidFill>
                  <a:srgbClr val="0070C0"/>
                </a:solidFill>
              </a:rPr>
              <a:t>Készült-e talajvizsgálaton alapuló tápanyag-gazdálkodási terv? </a:t>
            </a:r>
          </a:p>
          <a:p>
            <a:pPr algn="just">
              <a:lnSpc>
                <a:spcPts val="2500"/>
              </a:lnSpc>
              <a:spcAft>
                <a:spcPts val="600"/>
              </a:spcAft>
              <a:defRPr/>
            </a:pPr>
            <a:endParaRPr lang="hu-HU" sz="2800" dirty="0" smtClean="0">
              <a:solidFill>
                <a:srgbClr val="0070C0"/>
              </a:solidFill>
            </a:endParaRPr>
          </a:p>
          <a:p>
            <a:pPr marL="622300" indent="-265113" algn="just">
              <a:lnSpc>
                <a:spcPts val="2500"/>
              </a:lnSpc>
              <a:buFont typeface="Arial" pitchFamily="34" charset="0"/>
              <a:buChar char="•"/>
              <a:defRPr/>
            </a:pPr>
            <a:r>
              <a:rPr lang="hu-HU" sz="2800" dirty="0" err="1" smtClean="0"/>
              <a:t>tápanyaggazdálkodási</a:t>
            </a:r>
            <a:r>
              <a:rPr lang="hu-HU" sz="2800" dirty="0" smtClean="0"/>
              <a:t> terv megtekintése, a tervnek 5 évnél nem régebbi talajvizsgálaton kell alapulnia</a:t>
            </a:r>
          </a:p>
          <a:p>
            <a:pPr algn="just"/>
            <a:endParaRPr lang="hu-HU" sz="2800" dirty="0" smtClean="0"/>
          </a:p>
          <a:p>
            <a:pPr algn="just"/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21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66266" y="6211669"/>
            <a:ext cx="8270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9487" y="620487"/>
            <a:ext cx="1817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Integrált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növényvé-delem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 algn="just">
              <a:lnSpc>
                <a:spcPts val="2500"/>
              </a:lnSpc>
              <a:defRPr/>
            </a:pPr>
            <a:r>
              <a:rPr lang="hu-HU" sz="2800" dirty="0" smtClean="0"/>
              <a:t>1.4. a károsítók elterjedésének megakadályozása a gépek, berendezések, öntözőcsatornák rendszeres tisztításával</a:t>
            </a:r>
          </a:p>
          <a:p>
            <a:pPr algn="just">
              <a:lnSpc>
                <a:spcPts val="2500"/>
              </a:lnSpc>
              <a:defRPr/>
            </a:pPr>
            <a:endParaRPr lang="hu-HU" sz="2800" dirty="0" smtClean="0"/>
          </a:p>
          <a:p>
            <a:pPr algn="just">
              <a:lnSpc>
                <a:spcPts val="2500"/>
              </a:lnSpc>
              <a:defRPr/>
            </a:pPr>
            <a:r>
              <a:rPr lang="hu-HU" sz="2800" dirty="0" smtClean="0"/>
              <a:t>	</a:t>
            </a:r>
            <a:r>
              <a:rPr lang="hu-HU" sz="2800" b="1" dirty="0" smtClean="0"/>
              <a:t>Ellenőrzés:</a:t>
            </a:r>
          </a:p>
          <a:p>
            <a:pPr algn="just">
              <a:lnSpc>
                <a:spcPts val="2500"/>
              </a:lnSpc>
              <a:spcAft>
                <a:spcPts val="600"/>
              </a:spcAft>
              <a:defRPr/>
            </a:pPr>
            <a:r>
              <a:rPr lang="hu-HU" sz="2800" dirty="0" smtClean="0">
                <a:solidFill>
                  <a:srgbClr val="0070C0"/>
                </a:solidFill>
              </a:rPr>
              <a:t>A gépek, berendezések és öntözőcsatornák a szemrevételezés során tisztának bizonyultak?</a:t>
            </a:r>
          </a:p>
          <a:p>
            <a:pPr algn="just">
              <a:lnSpc>
                <a:spcPts val="2500"/>
              </a:lnSpc>
              <a:spcAft>
                <a:spcPts val="600"/>
              </a:spcAft>
              <a:defRPr/>
            </a:pPr>
            <a:endParaRPr lang="hu-HU" sz="2800" dirty="0" smtClean="0"/>
          </a:p>
          <a:p>
            <a:pPr marL="622300" indent="-249238" algn="just">
              <a:lnSpc>
                <a:spcPts val="2500"/>
              </a:lnSpc>
              <a:buFont typeface="Arial" pitchFamily="34" charset="0"/>
              <a:buChar char="•"/>
              <a:defRPr/>
            </a:pPr>
            <a:r>
              <a:rPr lang="hu-HU" sz="2800" dirty="0" smtClean="0"/>
              <a:t>Gépek, berendezések és öntözőcsatornák szemrevételezése alapján</a:t>
            </a:r>
          </a:p>
          <a:p>
            <a:pPr algn="just"/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22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79913" y="6211669"/>
            <a:ext cx="8215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9487" y="620487"/>
            <a:ext cx="1817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Integrált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növényvé-delem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 algn="just">
              <a:lnSpc>
                <a:spcPts val="2500"/>
              </a:lnSpc>
              <a:defRPr/>
            </a:pPr>
            <a:r>
              <a:rPr lang="hu-HU" sz="2800" dirty="0" smtClean="0"/>
              <a:t>1.5. a gyomnövények, kártevők és kórokozók természetes ellenségeinek és a hasznos, valamint a növénytermelés szempontjából veszélyt nem jelentő élő szervezetek fokozott védelme és erősítése megfelelő növényvédelmi intézkedésekkel vagy a termelőhelyeken belül és kívül ökológiai infrastruktúrákkal a természetes ökoszisztémák védelmének figyelembevételével</a:t>
            </a:r>
          </a:p>
          <a:p>
            <a:pPr algn="just">
              <a:lnSpc>
                <a:spcPts val="2500"/>
              </a:lnSpc>
              <a:defRPr/>
            </a:pPr>
            <a:endParaRPr lang="hu-HU" sz="2800" dirty="0" smtClean="0"/>
          </a:p>
          <a:p>
            <a:pPr algn="just">
              <a:lnSpc>
                <a:spcPts val="2500"/>
              </a:lnSpc>
              <a:defRPr/>
            </a:pPr>
            <a:r>
              <a:rPr lang="hu-HU" sz="2800" dirty="0" smtClean="0"/>
              <a:t>	</a:t>
            </a:r>
            <a:r>
              <a:rPr lang="hu-HU" sz="2800" b="1" dirty="0" smtClean="0"/>
              <a:t>Ellenőrzés:</a:t>
            </a:r>
          </a:p>
          <a:p>
            <a:pPr algn="just">
              <a:lnSpc>
                <a:spcPts val="2500"/>
              </a:lnSpc>
              <a:spcAft>
                <a:spcPts val="600"/>
              </a:spcAft>
              <a:defRPr/>
            </a:pPr>
            <a:r>
              <a:rPr lang="hu-HU" sz="2800" dirty="0" smtClean="0">
                <a:solidFill>
                  <a:srgbClr val="0070C0"/>
                </a:solidFill>
              </a:rPr>
              <a:t>Csak az adott kultúrában engedélyezett növényvédő szer került felhasználásra?</a:t>
            </a:r>
          </a:p>
          <a:p>
            <a:pPr marL="622300" indent="-249238" algn="just">
              <a:lnSpc>
                <a:spcPts val="2500"/>
              </a:lnSpc>
              <a:defRPr/>
            </a:pPr>
            <a:endParaRPr lang="hu-HU" sz="2800" dirty="0" smtClean="0"/>
          </a:p>
          <a:p>
            <a:pPr marL="622300" indent="-249238" algn="just">
              <a:lnSpc>
                <a:spcPts val="2500"/>
              </a:lnSpc>
              <a:buFont typeface="Arial" pitchFamily="34" charset="0"/>
              <a:buChar char="•"/>
              <a:defRPr/>
            </a:pPr>
            <a:r>
              <a:rPr lang="hu-HU" sz="2800" dirty="0" smtClean="0"/>
              <a:t>Gazdálkodási napló alapján</a:t>
            </a:r>
          </a:p>
          <a:p>
            <a:pPr algn="just"/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23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79913" y="6211669"/>
            <a:ext cx="81335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9487" y="620487"/>
            <a:ext cx="1817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Integrált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növényvé-delem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 algn="just">
              <a:lnSpc>
                <a:spcPts val="2500"/>
              </a:lnSpc>
              <a:defRPr/>
            </a:pPr>
            <a:r>
              <a:rPr lang="hu-HU" sz="2800" dirty="0" smtClean="0"/>
              <a:t>2.</a:t>
            </a:r>
            <a:r>
              <a:rPr lang="hu-HU" sz="2800" dirty="0" smtClean="0">
                <a:solidFill>
                  <a:srgbClr val="0070C0"/>
                </a:solidFill>
              </a:rPr>
              <a:t> </a:t>
            </a:r>
            <a:r>
              <a:rPr lang="hu-HU" sz="2800" dirty="0" smtClean="0"/>
              <a:t>A károsítókat megfelelő módszerekkel és rendelkezésre álló eszközökkel folyamatosan figyelni kell. A megfelelő eszközök közé tartoznak a helyszínen végzett megfigyelések, tudományosan megalapozott előrejelzési és korai diagnosztikai rendszerek, továbbá szakirányító javaslatainak felhasználása</a:t>
            </a:r>
          </a:p>
          <a:p>
            <a:pPr algn="just">
              <a:lnSpc>
                <a:spcPts val="2500"/>
              </a:lnSpc>
              <a:defRPr/>
            </a:pPr>
            <a:endParaRPr lang="hu-HU" sz="2800" dirty="0" smtClean="0"/>
          </a:p>
          <a:p>
            <a:pPr algn="just">
              <a:lnSpc>
                <a:spcPts val="2500"/>
              </a:lnSpc>
              <a:defRPr/>
            </a:pPr>
            <a:r>
              <a:rPr lang="hu-HU" sz="2800" b="1" dirty="0" smtClean="0"/>
              <a:t>	Ellenőrzés:</a:t>
            </a:r>
          </a:p>
          <a:p>
            <a:pPr indent="-249238" algn="just">
              <a:lnSpc>
                <a:spcPts val="2500"/>
              </a:lnSpc>
              <a:spcAft>
                <a:spcPts val="600"/>
              </a:spcAft>
              <a:defRPr/>
            </a:pPr>
            <a:r>
              <a:rPr lang="hu-HU" sz="2800" dirty="0" smtClean="0">
                <a:solidFill>
                  <a:srgbClr val="0070C0"/>
                </a:solidFill>
              </a:rPr>
              <a:t>A növényvédelmi kezelések növényvédelmi előrejelzés alapján történtek?</a:t>
            </a:r>
          </a:p>
          <a:p>
            <a:pPr marL="622300" indent="-249238" algn="just">
              <a:lnSpc>
                <a:spcPts val="2500"/>
              </a:lnSpc>
              <a:defRPr/>
            </a:pPr>
            <a:endParaRPr lang="hu-HU" sz="2800" dirty="0" smtClean="0"/>
          </a:p>
          <a:p>
            <a:pPr marL="622300" indent="-249238" algn="just">
              <a:lnSpc>
                <a:spcPts val="2500"/>
              </a:lnSpc>
              <a:buFont typeface="Arial" pitchFamily="34" charset="0"/>
              <a:buChar char="•"/>
              <a:defRPr/>
            </a:pPr>
            <a:r>
              <a:rPr lang="hu-HU" sz="2800" dirty="0" smtClean="0"/>
              <a:t>Gazdálkodási napló alapján</a:t>
            </a:r>
            <a:endParaRPr lang="hu-HU" dirty="0" smtClean="0"/>
          </a:p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24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66266" y="6211669"/>
            <a:ext cx="8229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9487" y="620487"/>
            <a:ext cx="1817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Integrált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növényvé-delem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 algn="just">
              <a:lnSpc>
                <a:spcPts val="2500"/>
              </a:lnSpc>
              <a:defRPr/>
            </a:pPr>
            <a:r>
              <a:rPr lang="hu-HU" sz="2800" dirty="0" smtClean="0"/>
              <a:t>3. A termelő, szükség szerint folyamatos táblaszintű és károsító előrejelzés (monitoring) eredményei alapján, illetve szakirányító igénybevételével eldönti, kell-e érdemi intézkedést alkalmazni, és ha igen, mikortól, továbbá milyen növényvédelmi kezelésre van szükség. A károsítók esetében a kezelési döntés meghozatalakor figyelembe kell venni a konkrét területekre, a terményekre, és a sajátos éghajlati és időjárási viszonyokra meghatározott, tudományosan megalapozott károsítási küszöbértékeket</a:t>
            </a:r>
          </a:p>
          <a:p>
            <a:pPr algn="just">
              <a:lnSpc>
                <a:spcPts val="2500"/>
              </a:lnSpc>
              <a:defRPr/>
            </a:pPr>
            <a:r>
              <a:rPr lang="hu-HU" sz="2800" dirty="0" smtClean="0"/>
              <a:t>	</a:t>
            </a:r>
          </a:p>
          <a:p>
            <a:pPr algn="just">
              <a:lnSpc>
                <a:spcPts val="2500"/>
              </a:lnSpc>
              <a:defRPr/>
            </a:pPr>
            <a:r>
              <a:rPr lang="hu-HU" sz="2800" b="1" dirty="0" smtClean="0"/>
              <a:t>	 Ellenőrzés:</a:t>
            </a:r>
          </a:p>
          <a:p>
            <a:pPr algn="just">
              <a:lnSpc>
                <a:spcPts val="2500"/>
              </a:lnSpc>
              <a:spcAft>
                <a:spcPts val="600"/>
              </a:spcAft>
              <a:defRPr/>
            </a:pPr>
            <a:r>
              <a:rPr lang="hu-HU" sz="2800" dirty="0" smtClean="0">
                <a:solidFill>
                  <a:srgbClr val="0070C0"/>
                </a:solidFill>
              </a:rPr>
              <a:t>Van növényvédelmi szakirányítója a termelőnek?</a:t>
            </a:r>
            <a:endParaRPr lang="hu-HU" sz="2800" dirty="0" smtClean="0"/>
          </a:p>
          <a:p>
            <a:pPr marL="622300" indent="-249238" algn="just">
              <a:lnSpc>
                <a:spcPts val="2500"/>
              </a:lnSpc>
              <a:defRPr/>
            </a:pPr>
            <a:endParaRPr lang="hu-HU" sz="2800" dirty="0" smtClean="0"/>
          </a:p>
          <a:p>
            <a:pPr marL="622300" indent="-249238" algn="just">
              <a:lnSpc>
                <a:spcPts val="2500"/>
              </a:lnSpc>
              <a:buFont typeface="Arial" pitchFamily="34" charset="0"/>
              <a:buChar char="•"/>
              <a:defRPr/>
            </a:pPr>
            <a:r>
              <a:rPr lang="hu-HU" sz="2800" dirty="0" smtClean="0"/>
              <a:t>A szakirányítóval kötött szerződés megtekintése</a:t>
            </a:r>
            <a:endParaRPr lang="hu-HU" dirty="0" smtClean="0"/>
          </a:p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25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93561" y="6211669"/>
            <a:ext cx="8242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9487" y="620487"/>
            <a:ext cx="1817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Integrált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növényvé-delem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 algn="just">
              <a:spcAft>
                <a:spcPts val="600"/>
              </a:spcAft>
              <a:defRPr/>
            </a:pPr>
            <a:r>
              <a:rPr lang="hu-HU" sz="2800" dirty="0" smtClean="0">
                <a:solidFill>
                  <a:srgbClr val="0070C0"/>
                </a:solidFill>
              </a:rPr>
              <a:t>Rendelkezik-e a gazdálkodó, vagy a növényvédelmi tevékenységet folytató megfelelő végzettséggel ahhoz, hogy az előrejelzés alapján dönteni tudjon a kezelések szükségességéről?</a:t>
            </a:r>
          </a:p>
          <a:p>
            <a:pPr marL="620713" indent="-263525" algn="just">
              <a:defRPr/>
            </a:pPr>
            <a:endParaRPr lang="hu-HU" sz="2800" dirty="0" smtClean="0"/>
          </a:p>
          <a:p>
            <a:pPr marL="620713" indent="-263525" algn="just">
              <a:buFont typeface="Arial" pitchFamily="34" charset="0"/>
              <a:buChar char="•"/>
              <a:defRPr/>
            </a:pPr>
            <a:r>
              <a:rPr lang="hu-HU" sz="2800" dirty="0" smtClean="0"/>
              <a:t>zöld- vagy fehérkönyv alapján</a:t>
            </a:r>
            <a:endParaRPr lang="hu-HU" sz="2400" dirty="0" smtClean="0"/>
          </a:p>
          <a:p>
            <a:pPr algn="just"/>
            <a:endParaRPr lang="hu-HU" dirty="0" smtClean="0"/>
          </a:p>
          <a:p>
            <a:pPr algn="just"/>
            <a:endParaRPr lang="hu-HU" dirty="0" smtClean="0"/>
          </a:p>
          <a:p>
            <a:pPr algn="just"/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26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79913" y="6211669"/>
            <a:ext cx="8324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9487" y="620487"/>
            <a:ext cx="1817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Integrált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növényvé-delem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 algn="just">
              <a:lnSpc>
                <a:spcPts val="2500"/>
              </a:lnSpc>
              <a:defRPr/>
            </a:pPr>
            <a:r>
              <a:rPr lang="hu-HU" sz="2800" dirty="0" smtClean="0"/>
              <a:t>4.</a:t>
            </a:r>
            <a:r>
              <a:rPr lang="hu-HU" sz="2800" dirty="0" smtClean="0">
                <a:solidFill>
                  <a:srgbClr val="0070C0"/>
                </a:solidFill>
              </a:rPr>
              <a:t> </a:t>
            </a:r>
            <a:r>
              <a:rPr lang="hu-HU" sz="2800" dirty="0" smtClean="0"/>
              <a:t>A kémiai védekezési módokkal szemben előnyben kell részesíteni a megfelelő hatékonyságot nyújtó környezetbarát biológiai, fizikai és más nem kémiai módszereket, továbbá figyelembe kell venni a károsítók természetes ellenségeinek korlátozó szerepét.</a:t>
            </a:r>
          </a:p>
          <a:p>
            <a:pPr algn="just">
              <a:lnSpc>
                <a:spcPts val="2500"/>
              </a:lnSpc>
              <a:defRPr/>
            </a:pPr>
            <a:endParaRPr lang="hu-HU" sz="2800" dirty="0" smtClean="0"/>
          </a:p>
          <a:p>
            <a:pPr algn="just">
              <a:lnSpc>
                <a:spcPts val="2500"/>
              </a:lnSpc>
              <a:defRPr/>
            </a:pPr>
            <a:r>
              <a:rPr lang="hu-HU" sz="2800" b="1" dirty="0" smtClean="0"/>
              <a:t>	Ellenőrzés:</a:t>
            </a:r>
          </a:p>
          <a:p>
            <a:pPr algn="just">
              <a:lnSpc>
                <a:spcPts val="2500"/>
              </a:lnSpc>
              <a:spcAft>
                <a:spcPts val="600"/>
              </a:spcAft>
              <a:defRPr/>
            </a:pPr>
            <a:r>
              <a:rPr lang="hu-HU" sz="2800" dirty="0" smtClean="0">
                <a:solidFill>
                  <a:srgbClr val="0070C0"/>
                </a:solidFill>
              </a:rPr>
              <a:t>Hajtatásban, ha az adott kultúrában van lehetőség biológiai növényvédelemre, akkor egy vegetációs időszakban legalább egyszer biológiai módszert kell alkalmazni. Ennek megfelelően történtek-e a növényvédelmi kezelések?</a:t>
            </a:r>
          </a:p>
          <a:p>
            <a:pPr algn="just">
              <a:lnSpc>
                <a:spcPts val="2500"/>
              </a:lnSpc>
              <a:spcAft>
                <a:spcPts val="600"/>
              </a:spcAft>
              <a:defRPr/>
            </a:pPr>
            <a:r>
              <a:rPr lang="hu-HU" sz="2800" dirty="0" smtClean="0">
                <a:solidFill>
                  <a:srgbClr val="0070C0"/>
                </a:solidFill>
              </a:rPr>
              <a:t>Ezt AKG támogatás esetén nem ellenőrizzük!</a:t>
            </a:r>
          </a:p>
          <a:p>
            <a:pPr algn="just">
              <a:lnSpc>
                <a:spcPts val="2500"/>
              </a:lnSpc>
              <a:spcAft>
                <a:spcPts val="600"/>
              </a:spcAft>
              <a:defRPr/>
            </a:pPr>
            <a:endParaRPr lang="hu-HU" sz="2800" dirty="0" smtClean="0">
              <a:solidFill>
                <a:srgbClr val="0070C0"/>
              </a:solidFill>
            </a:endParaRPr>
          </a:p>
          <a:p>
            <a:pPr marL="622300" indent="-249238" algn="just">
              <a:lnSpc>
                <a:spcPts val="2500"/>
              </a:lnSpc>
              <a:buFont typeface="Arial" pitchFamily="34" charset="0"/>
              <a:buChar char="•"/>
              <a:defRPr/>
            </a:pPr>
            <a:r>
              <a:rPr lang="hu-HU" sz="2800" dirty="0" smtClean="0"/>
              <a:t>Gazdálkodási napló alapján</a:t>
            </a:r>
          </a:p>
          <a:p>
            <a:pPr algn="just"/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27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79914" y="6211669"/>
            <a:ext cx="8283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9487" y="620487"/>
            <a:ext cx="1817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Integrált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növényvé-delem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 algn="just">
              <a:buFont typeface="Arial" charset="0"/>
              <a:buNone/>
            </a:pPr>
            <a:r>
              <a:rPr lang="hu-HU" sz="2400" dirty="0" smtClean="0"/>
              <a:t>5. A felhasznált növényvédő szereknek a védekezéssel elérni kívánt célnak leginkább megfelelőnek kell lenniük és a lehető legkevesebb mellékhatással kell járniuk az emberi egészségre, a nem célszervezetekre és a környezetre.</a:t>
            </a:r>
          </a:p>
          <a:p>
            <a:pPr algn="just">
              <a:buFont typeface="Arial" charset="0"/>
              <a:buNone/>
            </a:pPr>
            <a:r>
              <a:rPr lang="hu-HU" sz="2400" dirty="0" smtClean="0"/>
              <a:t>6. A növényvédő szert felhasználónak a növényvédő szerek használatát és az egyéb beavatkozási formákat a szükséges szinten kell tartania. Törekedni kell az engedélyezett dózishatárok figyelembevételével a még hatékony, lehető legalacsonyabb dózis használatára. A kezelések számát minimalizálni kell, a károsítók foltszerű előfordulása esetén lehetőség szerint meg kell oldani a foltkezelés alkalmazását, figyelembe véve, hogy a növényzetben a kockázati szintnek elfogadhatónak kell lennie, és nem szabad növelni annak a kockázatát, hogy a károsítók populációi rezisztenssé váljanak.</a:t>
            </a:r>
          </a:p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28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79913" y="6211669"/>
            <a:ext cx="8215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749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0" y="620487"/>
            <a:ext cx="20574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Kölcsönös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megfelelte-tés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 algn="just">
              <a:buFontTx/>
              <a:buChar char="-"/>
            </a:pPr>
            <a:r>
              <a:rPr lang="hu-HU" sz="2800" dirty="0" smtClean="0"/>
              <a:t>2018-ban 1643 ügyfélt választott ki a MÁK KM ellenőrzésre JFGK 1, JFGK 10 vonatkozásában</a:t>
            </a:r>
          </a:p>
          <a:p>
            <a:pPr algn="just">
              <a:buFontTx/>
              <a:buChar char="-"/>
            </a:pPr>
            <a:r>
              <a:rPr lang="hu-HU" sz="2800" dirty="0" smtClean="0"/>
              <a:t>2017. évi ellenőrzési statisztika JFGK 1 - A vizek mezőgazdasági eredetű </a:t>
            </a:r>
            <a:r>
              <a:rPr lang="hu-HU" sz="2800" dirty="0" err="1" smtClean="0"/>
              <a:t>nitrátszennyezéssel</a:t>
            </a:r>
            <a:r>
              <a:rPr lang="hu-HU" sz="2800" dirty="0" smtClean="0"/>
              <a:t> szembeni védelme, és a JFGK 10 - Növényvédő szerek kezelése és felhasználása esetében.</a:t>
            </a:r>
          </a:p>
          <a:p>
            <a:pPr algn="just">
              <a:buFontTx/>
              <a:buChar char="-"/>
            </a:pPr>
            <a:endParaRPr lang="hu-HU" sz="2800" dirty="0" smtClean="0"/>
          </a:p>
          <a:p>
            <a:pPr algn="just"/>
            <a:endParaRPr lang="hu-HU" sz="2800" dirty="0" smtClean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2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93561" y="6211669"/>
            <a:ext cx="8119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  <p:graphicFrame>
        <p:nvGraphicFramePr>
          <p:cNvPr id="7" name="Táblázat 6"/>
          <p:cNvGraphicFramePr>
            <a:graphicFrameLocks noGrp="1"/>
          </p:cNvGraphicFramePr>
          <p:nvPr/>
        </p:nvGraphicFramePr>
        <p:xfrm>
          <a:off x="2702250" y="3166281"/>
          <a:ext cx="8898351" cy="2934268"/>
        </p:xfrm>
        <a:graphic>
          <a:graphicData uri="http://schemas.openxmlformats.org/drawingml/2006/table">
            <a:tbl>
              <a:tblPr/>
              <a:tblGrid>
                <a:gridCol w="1271193"/>
                <a:gridCol w="1271193"/>
                <a:gridCol w="1271193"/>
                <a:gridCol w="1271193"/>
                <a:gridCol w="1271193"/>
                <a:gridCol w="1271193"/>
                <a:gridCol w="1271193"/>
              </a:tblGrid>
              <a:tr h="1187147"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JFGK kategória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Ellenőrzések száma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Nincs szankció (db)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Összes szankció (db)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1%-os szankció (db)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3%-os szankció (db)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5%-os szankció (db)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470379">
                <a:tc>
                  <a:txBody>
                    <a:bodyPr/>
                    <a:lstStyle/>
                    <a:p>
                      <a:pPr algn="l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JFGK 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1 630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1 500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379">
                <a:tc>
                  <a:txBody>
                    <a:bodyPr/>
                    <a:lstStyle/>
                    <a:p>
                      <a:pPr algn="l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JFGK 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1 769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1 759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6363">
                <a:tc>
                  <a:txBody>
                    <a:bodyPr/>
                    <a:lstStyle/>
                    <a:p>
                      <a:pPr algn="l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Összesen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3 399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3 259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9487" y="620487"/>
            <a:ext cx="1817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Integrált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növényvé-delem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 algn="just">
              <a:buFont typeface="Arial" charset="0"/>
              <a:buNone/>
              <a:defRPr/>
            </a:pPr>
            <a:r>
              <a:rPr lang="hu-HU" sz="2400" dirty="0" smtClean="0"/>
              <a:t>7. A növényvédelmi technológia kialakítása során figyelemmel kell lenni a rezisztencia kialakulásának megelőzésére.</a:t>
            </a:r>
          </a:p>
          <a:p>
            <a:pPr algn="just">
              <a:buFont typeface="Arial" charset="0"/>
              <a:buNone/>
              <a:defRPr/>
            </a:pPr>
            <a:r>
              <a:rPr lang="hu-HU" sz="2400" dirty="0" smtClean="0"/>
              <a:t>8. Az adott évi növényvédelmi technológia, illetve a szükséges növényvédelmi intézkedések megtervezése során figyelembe kell venni az előző évi növényvédelmi intézkedések hatékonyságával kapcsolatos tapasztalatokat.</a:t>
            </a:r>
          </a:p>
          <a:p>
            <a:pPr algn="just">
              <a:buFont typeface="Arial" charset="0"/>
              <a:buNone/>
              <a:defRPr/>
            </a:pPr>
            <a:endParaRPr lang="hu-HU" sz="2400" dirty="0" smtClean="0">
              <a:solidFill>
                <a:srgbClr val="0070C0"/>
              </a:solidFill>
            </a:endParaRPr>
          </a:p>
          <a:p>
            <a:pPr algn="just">
              <a:buFont typeface="Arial" charset="0"/>
              <a:buNone/>
              <a:defRPr/>
            </a:pPr>
            <a:r>
              <a:rPr lang="hu-HU" sz="2400" b="1" dirty="0" smtClean="0"/>
              <a:t>	Ellenőrzés:</a:t>
            </a:r>
          </a:p>
          <a:p>
            <a:pPr algn="just">
              <a:buFont typeface="Arial" charset="0"/>
              <a:buNone/>
              <a:defRPr/>
            </a:pPr>
            <a:r>
              <a:rPr lang="hu-HU" sz="2400" dirty="0" smtClean="0">
                <a:solidFill>
                  <a:srgbClr val="0070C0"/>
                </a:solidFill>
              </a:rPr>
              <a:t>A növényvédő  szereket csak a forgalmi kategóriájuk által meghatározott végzettséggel rendelkezők használták-e fel?</a:t>
            </a:r>
          </a:p>
          <a:p>
            <a:pPr algn="just">
              <a:spcAft>
                <a:spcPts val="600"/>
              </a:spcAft>
              <a:buFont typeface="Arial" charset="0"/>
              <a:buNone/>
              <a:defRPr/>
            </a:pPr>
            <a:r>
              <a:rPr lang="hu-HU" sz="2400" dirty="0" smtClean="0">
                <a:solidFill>
                  <a:srgbClr val="0070C0"/>
                </a:solidFill>
              </a:rPr>
              <a:t>Almatermésűek, cseresznye, meggy, kajszibarack, őszibarack, szilva és szőlő kultúrák esetében betartották a </a:t>
            </a:r>
            <a:r>
              <a:rPr lang="hu-HU" sz="2400" dirty="0" err="1" smtClean="0">
                <a:solidFill>
                  <a:srgbClr val="0070C0"/>
                </a:solidFill>
              </a:rPr>
              <a:t>szerrotációra</a:t>
            </a:r>
            <a:r>
              <a:rPr lang="hu-HU" sz="2400" dirty="0" smtClean="0">
                <a:solidFill>
                  <a:srgbClr val="0070C0"/>
                </a:solidFill>
              </a:rPr>
              <a:t> és a növényvédő szerek felhasználására vonatkozó előírásokat?</a:t>
            </a:r>
          </a:p>
          <a:p>
            <a:pPr marL="622300" indent="-249238" algn="just">
              <a:buFont typeface="Arial" pitchFamily="34" charset="0"/>
              <a:buChar char="•"/>
              <a:defRPr/>
            </a:pPr>
            <a:r>
              <a:rPr lang="hu-HU" sz="2400" dirty="0" smtClean="0"/>
              <a:t>Gazdálkodási napló alapján</a:t>
            </a:r>
          </a:p>
          <a:p>
            <a:pPr algn="just"/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29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93562" y="6211669"/>
            <a:ext cx="8188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9487" y="620487"/>
            <a:ext cx="18179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Elektroni-</a:t>
            </a:r>
          </a:p>
          <a:p>
            <a:pPr algn="r"/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kus</a:t>
            </a:r>
            <a:r>
              <a:rPr lang="hu-HU" sz="3600" b="1" i="1" baseline="30000" dirty="0" smtClean="0">
                <a:latin typeface="Cronos Pro Caption" panose="020C0502030503020304" pitchFamily="34" charset="0"/>
              </a:rPr>
              <a:t> adatszol-</a:t>
            </a:r>
          </a:p>
          <a:p>
            <a:pPr algn="r"/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gáltatás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r>
              <a:rPr lang="hu-HU" sz="2400" dirty="0" smtClean="0"/>
              <a:t>A 2017. naptári évre vonatkozóan az alábbi támogatásokban résztvevőknek kellet gazdálkodási naplót benyújtani:</a:t>
            </a:r>
          </a:p>
          <a:p>
            <a:pPr algn="just">
              <a:buFont typeface="Arial" pitchFamily="34" charset="0"/>
              <a:buChar char="•"/>
            </a:pPr>
            <a:r>
              <a:rPr lang="hu-HU" sz="2400" dirty="0" smtClean="0"/>
              <a:t> agrár-környezetgazdálkodási kifizetés</a:t>
            </a:r>
          </a:p>
          <a:p>
            <a:pPr algn="just">
              <a:buFont typeface="Arial" pitchFamily="34" charset="0"/>
              <a:buChar char="•"/>
            </a:pPr>
            <a:r>
              <a:rPr lang="hu-HU" sz="2400" dirty="0" smtClean="0"/>
              <a:t> ökológiai gazdálkodás támogatás</a:t>
            </a:r>
          </a:p>
          <a:p>
            <a:pPr algn="just">
              <a:buFont typeface="Arial" pitchFamily="34" charset="0"/>
              <a:buChar char="•"/>
            </a:pPr>
            <a:r>
              <a:rPr lang="hu-HU" sz="2400" dirty="0" smtClean="0"/>
              <a:t> NATURA 2000 mezőgazdasági területeknek nyújtott kompenzációs kifizetések</a:t>
            </a:r>
          </a:p>
          <a:p>
            <a:pPr algn="just">
              <a:buFont typeface="Arial" pitchFamily="34" charset="0"/>
              <a:buChar char="•"/>
            </a:pPr>
            <a:r>
              <a:rPr lang="hu-HU" sz="2400" dirty="0" smtClean="0"/>
              <a:t> kompenzációs kifizetések a Természeti Hátránnyal Érintett Területeken</a:t>
            </a:r>
          </a:p>
          <a:p>
            <a:pPr algn="just">
              <a:buFont typeface="Arial" pitchFamily="34" charset="0"/>
              <a:buChar char="•"/>
            </a:pPr>
            <a:r>
              <a:rPr lang="hu-HU" sz="2400" dirty="0" smtClean="0"/>
              <a:t> vízvédelmi célú nem termelő beruházások: vízvédelmi és vizes élőhely létrehozása, fejlesztése</a:t>
            </a:r>
          </a:p>
          <a:p>
            <a:pPr algn="just">
              <a:buFont typeface="Arial" pitchFamily="34" charset="0"/>
              <a:buChar char="•"/>
            </a:pPr>
            <a:r>
              <a:rPr lang="hu-HU" sz="2400" dirty="0" smtClean="0"/>
              <a:t> élőhely fejlesztési célú nem termelő beruházások</a:t>
            </a:r>
          </a:p>
          <a:p>
            <a:pPr algn="just">
              <a:buFont typeface="Arial" pitchFamily="34" charset="0"/>
              <a:buChar char="•"/>
            </a:pPr>
            <a:r>
              <a:rPr lang="hu-HU" sz="2400" dirty="0" smtClean="0"/>
              <a:t> Európai Mezőgazdasági Vidékfejlesztési Alapból nyújtott agrár-környezetgazdálkodási támogatások igénybevételének részletes feltételeiről szóló 61/2009. (V. 14.) FVM rendelet alapján a környezetvédelmi célú gyeptelepítés célprogram</a:t>
            </a:r>
          </a:p>
          <a:p>
            <a:pPr algn="just"/>
            <a:endParaRPr lang="hu-HU" dirty="0" smtClean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30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79913" y="6211669"/>
            <a:ext cx="8324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9487" y="620487"/>
            <a:ext cx="18179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Elektroni-</a:t>
            </a:r>
          </a:p>
          <a:p>
            <a:pPr algn="r"/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kus</a:t>
            </a:r>
            <a:r>
              <a:rPr lang="hu-HU" sz="3600" b="1" i="1" baseline="30000" dirty="0" smtClean="0">
                <a:latin typeface="Cronos Pro Caption" panose="020C0502030503020304" pitchFamily="34" charset="0"/>
              </a:rPr>
              <a:t> adatszol-</a:t>
            </a:r>
          </a:p>
          <a:p>
            <a:pPr algn="r"/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gáltatás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 algn="just"/>
            <a:endParaRPr lang="hu-HU" dirty="0" smtClean="0"/>
          </a:p>
          <a:p>
            <a:pPr algn="just"/>
            <a:r>
              <a:rPr lang="hu-HU" sz="3200" dirty="0" smtClean="0"/>
              <a:t>Teljesen új nyomtatványok 2016-tól, a GN része a tápanyag-gazdálkodási terv is.</a:t>
            </a:r>
          </a:p>
          <a:p>
            <a:pPr algn="just"/>
            <a:endParaRPr lang="hu-HU" sz="3200" dirty="0" smtClean="0"/>
          </a:p>
          <a:p>
            <a:pPr algn="just"/>
            <a:r>
              <a:rPr lang="hu-HU" sz="3200" dirty="0" smtClean="0"/>
              <a:t>Eddig </a:t>
            </a:r>
            <a:r>
              <a:rPr lang="hu-HU" sz="3200" b="1" dirty="0" smtClean="0"/>
              <a:t>64 719</a:t>
            </a:r>
            <a:r>
              <a:rPr lang="hu-HU" sz="3200" dirty="0" smtClean="0"/>
              <a:t> darab nitrát adatlap, és </a:t>
            </a:r>
            <a:r>
              <a:rPr lang="hu-HU" sz="3200" b="1" dirty="0" smtClean="0"/>
              <a:t>22 211</a:t>
            </a:r>
            <a:r>
              <a:rPr lang="hu-HU" sz="3200" dirty="0" smtClean="0"/>
              <a:t> darab gazdálkodási napló érkezett be.</a:t>
            </a:r>
          </a:p>
          <a:p>
            <a:pPr algn="just"/>
            <a:endParaRPr lang="hu-HU" sz="3200" dirty="0" smtClean="0"/>
          </a:p>
          <a:p>
            <a:pPr algn="just"/>
            <a:r>
              <a:rPr lang="hu-HU" sz="3200" dirty="0" smtClean="0"/>
              <a:t>GN benyújtási időszak január 31-én járt le, nitrát adatlap benyújtási időszak március 31-ig tartott.</a:t>
            </a:r>
          </a:p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31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93562" y="6211669"/>
            <a:ext cx="8283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749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9487" y="620487"/>
            <a:ext cx="1817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Jellemző kérdések, problémák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 algn="just">
              <a:buFontTx/>
              <a:buChar char="-"/>
            </a:pPr>
            <a:r>
              <a:rPr lang="hu-HU" sz="2800" dirty="0" smtClean="0"/>
              <a:t>Továbbra sem kell maghatalmazás az elektronikus nyomtatványok beküldéséhez.</a:t>
            </a:r>
          </a:p>
          <a:p>
            <a:pPr algn="just">
              <a:buFontTx/>
              <a:buChar char="-"/>
            </a:pPr>
            <a:r>
              <a:rPr lang="hu-HU" sz="2800" dirty="0" smtClean="0"/>
              <a:t> Ideiglenes táblaazonosító bevezetése a naptári évre történő átállás miatt.</a:t>
            </a:r>
          </a:p>
          <a:p>
            <a:pPr algn="just">
              <a:buFontTx/>
              <a:buChar char="-"/>
            </a:pPr>
            <a:r>
              <a:rPr lang="hu-HU" sz="2800" dirty="0" smtClean="0"/>
              <a:t> Területösszesítő lapon ne tegyünk 0-át a nem érintett cellákba.</a:t>
            </a:r>
          </a:p>
          <a:p>
            <a:pPr algn="just">
              <a:buFontTx/>
              <a:buChar char="-"/>
            </a:pPr>
            <a:r>
              <a:rPr lang="hu-HU" sz="2800" dirty="0" smtClean="0"/>
              <a:t> Kizárólag az ÖKO és AKG támogatás esetében kell a KET azonosítót megadni, a többi támogatás esetében üresen kell hagyni.</a:t>
            </a:r>
          </a:p>
          <a:p>
            <a:pPr algn="just">
              <a:buFontTx/>
              <a:buChar char="-"/>
            </a:pPr>
            <a:r>
              <a:rPr lang="hu-HU" sz="2800" dirty="0" smtClean="0"/>
              <a:t> A GN 2-3 lapok esetében ha nem ÖKO és nem AKG támogatott területről van szó, a lapokat blokkonként, a sorokat táblánként kell kitölteni.</a:t>
            </a:r>
          </a:p>
          <a:p>
            <a:pPr algn="just"/>
            <a:endParaRPr lang="hu-HU" sz="2200" dirty="0" smtClean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32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93562" y="6211669"/>
            <a:ext cx="8256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749" y="0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9487" y="620487"/>
            <a:ext cx="1817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Jellemző kérdések, problémák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 algn="just">
              <a:buFontTx/>
              <a:buChar char="-"/>
            </a:pPr>
            <a:r>
              <a:rPr lang="hu-HU" sz="2800" dirty="0" smtClean="0"/>
              <a:t>Bérlegeltetés esetén a terület használójának kell kitöltenie a GN3, és a GN8 lapokat, az állat tulajdonosának pedig a GN14-es lapot.</a:t>
            </a:r>
          </a:p>
          <a:p>
            <a:pPr algn="just">
              <a:buFontTx/>
              <a:buChar char="-"/>
            </a:pPr>
            <a:r>
              <a:rPr lang="hu-HU" sz="2800" dirty="0" smtClean="0"/>
              <a:t> A szerkeresőben a 2018. évi tiltott növényvédő szer hatóanyagok vannak beállítva.</a:t>
            </a:r>
          </a:p>
          <a:p>
            <a:pPr algn="just">
              <a:buFontTx/>
              <a:buChar char="-"/>
            </a:pPr>
            <a:r>
              <a:rPr lang="hu-HU" sz="2800" dirty="0" smtClean="0"/>
              <a:t> Vannak olyan </a:t>
            </a:r>
            <a:r>
              <a:rPr lang="hu-HU" sz="2800" dirty="0" err="1" smtClean="0"/>
              <a:t>ÖKO-ban</a:t>
            </a:r>
            <a:r>
              <a:rPr lang="hu-HU" sz="2800" dirty="0" smtClean="0"/>
              <a:t> használható szerek, amik nem szerepelnek a keresőben, mert nem engedély köteles anyagok, ezeket a GN10 permetezési naplóban sem kell feltüntetni, ezek kijuttatása kizárólag a műveleti lapon vezetendő tevékenységek.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33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79914" y="6211669"/>
            <a:ext cx="8256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7"/>
            <a:ext cx="12232749" cy="6835231"/>
          </a:xfrm>
          <a:prstGeom prst="rect">
            <a:avLst/>
          </a:prstGeom>
        </p:spPr>
      </p:pic>
      <p:sp>
        <p:nvSpPr>
          <p:cNvPr id="7" name="Szövegdoboz 6"/>
          <p:cNvSpPr txBox="1"/>
          <p:nvPr/>
        </p:nvSpPr>
        <p:spPr>
          <a:xfrm>
            <a:off x="6694714" y="772884"/>
            <a:ext cx="5127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600" i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Köszönöm megtisztelő figyelmüket!</a:t>
            </a: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645987"/>
            <a:ext cx="12232749" cy="420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314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749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0" y="620487"/>
            <a:ext cx="20574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Kölcsönös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megfelelte-tés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 algn="just">
              <a:buFontTx/>
              <a:buChar char="-"/>
            </a:pPr>
            <a:r>
              <a:rPr lang="hu-HU" sz="2800" dirty="0" smtClean="0"/>
              <a:t> JFGK 1 - A vizek mezőgazdasági eredetű </a:t>
            </a:r>
            <a:r>
              <a:rPr lang="hu-HU" sz="2800" dirty="0" err="1" smtClean="0"/>
              <a:t>nitrátszennyezéssel</a:t>
            </a:r>
            <a:r>
              <a:rPr lang="hu-HU" sz="2800" dirty="0" smtClean="0"/>
              <a:t> szembeni védelme esetében jellemző szankcionált előírások.</a:t>
            </a:r>
          </a:p>
          <a:p>
            <a:pPr lvl="1" algn="just">
              <a:buFontTx/>
              <a:buChar char="-"/>
            </a:pPr>
            <a:r>
              <a:rPr lang="hu-HU" sz="2800" dirty="0" smtClean="0"/>
              <a:t> a gazdálkodó rendelkezik-e nitrogén műtrágyázott parcelláit illetően talajvizsgálati eredménnyel előírásnál 124 db szankció</a:t>
            </a:r>
          </a:p>
          <a:p>
            <a:pPr lvl="1" algn="just">
              <a:buFontTx/>
              <a:buChar char="-"/>
            </a:pPr>
            <a:r>
              <a:rPr lang="hu-HU" sz="2800" dirty="0" smtClean="0"/>
              <a:t> vezet-e a gazdálkodó naprakész nyilvántartást (gazdálkodási napló) 4 db szankció</a:t>
            </a:r>
          </a:p>
          <a:p>
            <a:pPr lvl="1" algn="just">
              <a:buFontTx/>
              <a:buChar char="-"/>
            </a:pPr>
            <a:r>
              <a:rPr lang="hu-HU" sz="2800" dirty="0" smtClean="0"/>
              <a:t> hígtrágya kijutatás esetén rendelkezik-e a gazdálkodó engedéllyel, vagy bejelentésről szóló igazolással 2 db szankció</a:t>
            </a:r>
          </a:p>
          <a:p>
            <a:pPr lvl="1" algn="just">
              <a:buFontTx/>
              <a:buChar char="-"/>
            </a:pPr>
            <a:r>
              <a:rPr lang="hu-HU" sz="2800" dirty="0" smtClean="0"/>
              <a:t> hígtrágyát az engedélyezett területre juttatták-e ki 2 db szankció</a:t>
            </a:r>
          </a:p>
          <a:p>
            <a:pPr algn="just">
              <a:buFontTx/>
              <a:buChar char="-"/>
            </a:pPr>
            <a:endParaRPr lang="hu-HU" sz="2800" dirty="0" smtClean="0"/>
          </a:p>
          <a:p>
            <a:pPr algn="just"/>
            <a:endParaRPr lang="hu-HU" sz="2800" dirty="0" smtClean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3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38969" y="6211669"/>
            <a:ext cx="8024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9487" y="620487"/>
            <a:ext cx="18179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Helyes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Mezőgaz-dasági</a:t>
            </a:r>
            <a:r>
              <a:rPr lang="hu-HU" sz="3600" b="1" i="1" baseline="30000" dirty="0" smtClean="0">
                <a:latin typeface="Cronos Pro Caption" panose="020C0502030503020304" pitchFamily="34" charset="0"/>
              </a:rPr>
              <a:t> Gyakorlat előírásai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>
              <a:lnSpc>
                <a:spcPct val="90000"/>
              </a:lnSpc>
            </a:pPr>
            <a:r>
              <a:rPr lang="hu-HU" sz="2400" b="1" dirty="0" smtClean="0"/>
              <a:t>Szabályozási háttér:</a:t>
            </a:r>
          </a:p>
          <a:p>
            <a:pPr>
              <a:lnSpc>
                <a:spcPct val="90000"/>
              </a:lnSpc>
            </a:pPr>
            <a:endParaRPr lang="hu-HU" sz="2400" dirty="0" smtClean="0"/>
          </a:p>
          <a:p>
            <a:pPr>
              <a:lnSpc>
                <a:spcPct val="90000"/>
              </a:lnSpc>
            </a:pPr>
            <a:r>
              <a:rPr lang="hu-HU" sz="2400" dirty="0" smtClean="0"/>
              <a:t>- 27/2006. (II.7.) Korm. rendelet 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hu-HU" sz="2400" dirty="0" smtClean="0"/>
              <a:t> </a:t>
            </a:r>
            <a:r>
              <a:rPr lang="hu-HU" sz="2400" dirty="0" err="1" smtClean="0"/>
              <a:t>nitrátérzékeny</a:t>
            </a:r>
            <a:r>
              <a:rPr lang="hu-HU" sz="2400" dirty="0" smtClean="0"/>
              <a:t> területek kijelölése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hu-HU" sz="2400" dirty="0" smtClean="0"/>
              <a:t> hatósági intézkedések (munkamegosztás, birság)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hu-HU" sz="2400" dirty="0" smtClean="0"/>
              <a:t> </a:t>
            </a:r>
            <a:r>
              <a:rPr lang="hu-HU" sz="2400" dirty="0" err="1" smtClean="0"/>
              <a:t>vízmonitoring</a:t>
            </a:r>
            <a:endParaRPr lang="hu-HU" sz="2400" dirty="0" smtClean="0"/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hu-HU" sz="2400" dirty="0" smtClean="0"/>
              <a:t> határidők</a:t>
            </a:r>
          </a:p>
          <a:p>
            <a:pPr>
              <a:lnSpc>
                <a:spcPct val="90000"/>
              </a:lnSpc>
            </a:pPr>
            <a:r>
              <a:rPr lang="hu-HU" sz="2400" dirty="0" smtClean="0"/>
              <a:t>- 59/2008. (IV. 29.) FVM rendelet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hu-HU" sz="2400" dirty="0" smtClean="0"/>
              <a:t> helyes mezőgazdasági gyakorlat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hu-HU" sz="2400" dirty="0" smtClean="0"/>
              <a:t> nyilvántartás, adatszolgáltatás</a:t>
            </a:r>
          </a:p>
          <a:p>
            <a:pPr marL="0" lvl="1">
              <a:lnSpc>
                <a:spcPct val="90000"/>
              </a:lnSpc>
            </a:pPr>
            <a:r>
              <a:rPr lang="hu-HU" sz="2400" dirty="0" smtClean="0"/>
              <a:t>- A termőföld védelméről szóló 2007. évi CXXIX. törvény 48/a §.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hu-HU" sz="2400" dirty="0" smtClean="0"/>
              <a:t> kötelező elektronikus adatszolgáltatás</a:t>
            </a:r>
          </a:p>
          <a:p>
            <a:pPr algn="just"/>
            <a:endParaRPr lang="hu-HU" sz="2400" dirty="0" smtClean="0"/>
          </a:p>
          <a:p>
            <a:pPr algn="just"/>
            <a:r>
              <a:rPr lang="hu-HU" sz="2400" dirty="0" smtClean="0"/>
              <a:t>Az AKG támogatás esetében a helyes mezőgazdasági gyakorlat előírásait nem csak a nitrát érzékeny területeken kell betartani, hanem a teljes támogatásba vont területen</a:t>
            </a:r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4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79913" y="6211669"/>
            <a:ext cx="8229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9487" y="620487"/>
            <a:ext cx="18179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Helyes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Mezőgaz-dasági</a:t>
            </a:r>
            <a:r>
              <a:rPr lang="hu-HU" sz="3600" b="1" i="1" baseline="30000" dirty="0" smtClean="0">
                <a:latin typeface="Cronos Pro Caption" panose="020C0502030503020304" pitchFamily="34" charset="0"/>
              </a:rPr>
              <a:t> Gyakorlat témakörei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>
              <a:lnSpc>
                <a:spcPct val="90000"/>
              </a:lnSpc>
            </a:pPr>
            <a:endParaRPr lang="hu-HU" sz="2400" dirty="0" smtClean="0"/>
          </a:p>
          <a:p>
            <a:r>
              <a:rPr lang="hu-HU" sz="3200" dirty="0" smtClean="0"/>
              <a:t>- Trágyázásra vonatkozó előírások, valamint a</a:t>
            </a:r>
          </a:p>
          <a:p>
            <a:r>
              <a:rPr lang="hu-HU" sz="3200" dirty="0" smtClean="0"/>
              <a:t>- Legeltetésre vonatkozó előírások.</a:t>
            </a:r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5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79913" y="6211669"/>
            <a:ext cx="8242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9487" y="620487"/>
            <a:ext cx="18179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Helyes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Mezőgaz-dasági</a:t>
            </a:r>
            <a:r>
              <a:rPr lang="hu-HU" sz="3600" b="1" i="1" baseline="30000" dirty="0" smtClean="0">
                <a:latin typeface="Cronos Pro Caption" panose="020C0502030503020304" pitchFamily="34" charset="0"/>
              </a:rPr>
              <a:t> Gyakorlat előírásai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>
              <a:lnSpc>
                <a:spcPct val="90000"/>
              </a:lnSpc>
            </a:pPr>
            <a:r>
              <a:rPr lang="hu-HU" sz="2400" b="1" dirty="0" smtClean="0"/>
              <a:t>Trágyázásra vonatkozó előírások</a:t>
            </a:r>
          </a:p>
          <a:p>
            <a:pPr>
              <a:lnSpc>
                <a:spcPct val="90000"/>
              </a:lnSpc>
            </a:pPr>
            <a:endParaRPr lang="hu-HU" sz="2400" dirty="0" smtClean="0"/>
          </a:p>
          <a:p>
            <a:pPr algn="just"/>
            <a:r>
              <a:rPr lang="hu-HU" sz="2400" dirty="0" smtClean="0"/>
              <a:t>- Évente a </a:t>
            </a:r>
            <a:r>
              <a:rPr lang="hu-HU" sz="2400" dirty="0" err="1" smtClean="0"/>
              <a:t>szervestrágyával</a:t>
            </a:r>
            <a:r>
              <a:rPr lang="hu-HU" sz="2400" dirty="0" smtClean="0"/>
              <a:t> kijuttatott nitrogén hatóanyag mennyisége nem haladhatja meg a 170 kg/ha értéket,</a:t>
            </a:r>
          </a:p>
          <a:p>
            <a:pPr algn="just"/>
            <a:r>
              <a:rPr lang="hu-HU" sz="2400" dirty="0" smtClean="0"/>
              <a:t>- Tilos kijuttatni trágyát október 31-től február 15-ig, kivéve a kalászosok fejtrágyázását, ahol február 01-től megengedett a trágya kijuttatás,</a:t>
            </a:r>
          </a:p>
          <a:p>
            <a:pPr algn="just"/>
            <a:r>
              <a:rPr lang="hu-HU" sz="2400" dirty="0" smtClean="0"/>
              <a:t>- Trágyakijuttatási korlátozások különböző terepesések mellett,</a:t>
            </a:r>
          </a:p>
          <a:p>
            <a:pPr algn="just"/>
            <a:r>
              <a:rPr lang="hu-HU" sz="2400" dirty="0" smtClean="0"/>
              <a:t>- Fagyott, vízzel telített, hóval borított talajon trágya nem juttatható ki,</a:t>
            </a:r>
          </a:p>
          <a:p>
            <a:pPr algn="just"/>
            <a:r>
              <a:rPr lang="hu-HU" sz="2400" dirty="0" smtClean="0"/>
              <a:t>- Felszíni vizektől, és kutaktól mért trágyakijuttatásra vonatkozó védőtávolságok megtartása,</a:t>
            </a:r>
          </a:p>
          <a:p>
            <a:pPr algn="just"/>
            <a:r>
              <a:rPr lang="hu-HU" sz="2400" dirty="0" smtClean="0"/>
              <a:t>- A kijuttatandó műtrágya hatóanyag mennyiségét talajvizsgálatra alapozottan kell meghatározni,</a:t>
            </a:r>
          </a:p>
          <a:p>
            <a:pPr algn="just"/>
            <a:endParaRPr lang="hu-HU" sz="2400" dirty="0" smtClean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6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93560" y="6211669"/>
            <a:ext cx="8242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9487" y="620487"/>
            <a:ext cx="18179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Helyes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Mezőgaz-dasági</a:t>
            </a:r>
            <a:r>
              <a:rPr lang="hu-HU" sz="3600" b="1" i="1" baseline="30000" dirty="0" smtClean="0">
                <a:latin typeface="Cronos Pro Caption" panose="020C0502030503020304" pitchFamily="34" charset="0"/>
              </a:rPr>
              <a:t> Gyakorlat előírásai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>
              <a:lnSpc>
                <a:spcPct val="90000"/>
              </a:lnSpc>
            </a:pPr>
            <a:r>
              <a:rPr lang="hu-HU" sz="2400" b="1" dirty="0" smtClean="0"/>
              <a:t>Trágyázásra vonatkozó előírások</a:t>
            </a:r>
          </a:p>
          <a:p>
            <a:pPr>
              <a:lnSpc>
                <a:spcPct val="90000"/>
              </a:lnSpc>
            </a:pPr>
            <a:endParaRPr lang="hu-HU" sz="2400" dirty="0" smtClean="0"/>
          </a:p>
          <a:p>
            <a:pPr algn="just"/>
            <a:r>
              <a:rPr lang="hu-HU" sz="2400" dirty="0" smtClean="0"/>
              <a:t>- A trágyatárolónak mind istállótrágya, mind pedig hígtrágya esetében 6 havi kapacitásúnak, és szigeteltnek kell lennie, ez a kapacitás az alábbi esetekben csökkenthető</a:t>
            </a:r>
          </a:p>
          <a:p>
            <a:pPr lvl="1" algn="just">
              <a:buFont typeface="Arial" pitchFamily="34" charset="0"/>
              <a:buChar char="•"/>
            </a:pPr>
            <a:r>
              <a:rPr lang="hu-HU" sz="2400" dirty="0" smtClean="0"/>
              <a:t> Mélyalmos tartás esetén nem szükséges trágyatároló  (ha 6 hónapig az istállóban van a trágya)</a:t>
            </a:r>
          </a:p>
          <a:p>
            <a:pPr lvl="1" algn="just">
              <a:buFont typeface="Arial" pitchFamily="34" charset="0"/>
              <a:buChar char="•"/>
            </a:pPr>
            <a:r>
              <a:rPr lang="hu-HU" sz="2400" dirty="0" smtClean="0"/>
              <a:t> Feldolgozás esetén (biogáz, komposztüzem részére történő átadás)</a:t>
            </a:r>
          </a:p>
          <a:p>
            <a:pPr lvl="1" algn="just">
              <a:buFont typeface="Arial" pitchFamily="34" charset="0"/>
              <a:buChar char="•"/>
            </a:pPr>
            <a:r>
              <a:rPr lang="hu-HU" sz="2400" dirty="0" smtClean="0"/>
              <a:t> Legeltetés esetén (extenzív állattartás) trágyatároló mérete az istállózott időszak alapján meghatározható</a:t>
            </a:r>
          </a:p>
          <a:p>
            <a:pPr algn="just"/>
            <a:r>
              <a:rPr lang="hu-HU" sz="2400" dirty="0" smtClean="0"/>
              <a:t>- Ideiglenes trágyakazalban a trágya maximum 2 hónapig tárolható,</a:t>
            </a:r>
          </a:p>
          <a:p>
            <a:pPr algn="just"/>
            <a:r>
              <a:rPr lang="hu-HU" sz="2400" dirty="0" smtClean="0"/>
              <a:t>- A silótereket szigetelt aljzattal kell kialakítani.</a:t>
            </a:r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7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93561" y="6211669"/>
            <a:ext cx="8201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769"/>
            <a:ext cx="12232749" cy="683523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9487" y="620487"/>
            <a:ext cx="18179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600" b="1" i="1" baseline="30000" dirty="0" smtClean="0">
                <a:latin typeface="Cronos Pro Caption" panose="020C0502030503020304" pitchFamily="34" charset="0"/>
              </a:rPr>
              <a:t>Helyes </a:t>
            </a:r>
            <a:r>
              <a:rPr lang="hu-HU" sz="3600" b="1" i="1" baseline="30000" dirty="0" err="1" smtClean="0">
                <a:latin typeface="Cronos Pro Caption" panose="020C0502030503020304" pitchFamily="34" charset="0"/>
              </a:rPr>
              <a:t>Mezőgaz-dasági</a:t>
            </a:r>
            <a:r>
              <a:rPr lang="hu-HU" sz="3600" b="1" i="1" baseline="30000" dirty="0" smtClean="0">
                <a:latin typeface="Cronos Pro Caption" panose="020C0502030503020304" pitchFamily="34" charset="0"/>
              </a:rPr>
              <a:t> Gyakorlat előírásai</a:t>
            </a:r>
            <a:endParaRPr lang="hu-HU" sz="3600" b="1" i="1" baseline="30000" dirty="0">
              <a:latin typeface="Cronos Pro Caption" panose="020C05020305030203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03714" y="533398"/>
            <a:ext cx="8991598" cy="5442857"/>
          </a:xfrm>
          <a:prstGeom prst="rect">
            <a:avLst/>
          </a:prstGeom>
          <a:noFill/>
        </p:spPr>
        <p:txBody>
          <a:bodyPr wrap="square" numCol="1" spcCol="180000" rtlCol="0">
            <a:noAutofit/>
          </a:bodyPr>
          <a:lstStyle/>
          <a:p>
            <a:pPr>
              <a:lnSpc>
                <a:spcPct val="90000"/>
              </a:lnSpc>
            </a:pPr>
            <a:r>
              <a:rPr lang="hu-HU" sz="2400" b="1" dirty="0" smtClean="0"/>
              <a:t>Legeltetésre vonatkozó előírások</a:t>
            </a:r>
          </a:p>
          <a:p>
            <a:pPr>
              <a:lnSpc>
                <a:spcPct val="90000"/>
              </a:lnSpc>
            </a:pPr>
            <a:endParaRPr lang="hu-HU" sz="2400" dirty="0" smtClean="0"/>
          </a:p>
          <a:p>
            <a:pPr algn="just"/>
            <a:r>
              <a:rPr lang="hu-HU" sz="2400" dirty="0" smtClean="0"/>
              <a:t>- Téli legeltetés megengedett, amennyiben az állatsűrűségből származóan a kijutatott trágya nem haladja meg éves szinten a 120 kg/ha nitrogén hatóanyag mennyiséget,</a:t>
            </a:r>
          </a:p>
          <a:p>
            <a:pPr algn="just"/>
            <a:r>
              <a:rPr lang="hu-HU" sz="2400" dirty="0" smtClean="0"/>
              <a:t>- Intenzív legeltetéses állattartás esetén szakaszos, vagy pásztoroló legeltetést kell alkalmazni, kivéve, ha a telepen az állománysűrűség meghatározásánál figyelembe veendő állatok száma nem több mint 15 ÁE.</a:t>
            </a:r>
          </a:p>
          <a:p>
            <a:pPr algn="just"/>
            <a:endParaRPr lang="hu-HU" sz="2400" dirty="0" smtClean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10831284" y="6357257"/>
            <a:ext cx="66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b="1" dirty="0" smtClean="0">
                <a:solidFill>
                  <a:schemeClr val="bg1"/>
                </a:solidFill>
                <a:latin typeface="Cronos Pro Caption" panose="020C0502030503020304" pitchFamily="34" charset="0"/>
              </a:rPr>
              <a:t>8</a:t>
            </a:r>
            <a:endParaRPr lang="hu-HU" sz="2400" b="1" dirty="0">
              <a:solidFill>
                <a:schemeClr val="bg1"/>
              </a:solidFill>
              <a:latin typeface="Cronos Pro Caption" panose="020C05020305030203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579913" y="6211669"/>
            <a:ext cx="8324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Egyes </a:t>
            </a:r>
            <a:r>
              <a:rPr lang="hu-HU" i="1" dirty="0" err="1" smtClean="0">
                <a:solidFill>
                  <a:schemeClr val="bg1"/>
                </a:solidFill>
                <a:latin typeface="Cronos Pro" panose="020C0702030403020304" pitchFamily="34" charset="0"/>
              </a:rPr>
              <a:t>JFGK-k</a:t>
            </a:r>
            <a:r>
              <a:rPr lang="hu-HU" i="1" dirty="0" smtClean="0">
                <a:solidFill>
                  <a:schemeClr val="bg1"/>
                </a:solidFill>
                <a:latin typeface="Cronos Pro" panose="020C0702030403020304" pitchFamily="34" charset="0"/>
              </a:rPr>
              <a:t> és az integrált növényvédelemhez kapcsolódó helyszíni ellenőrzési tapasztalatok</a:t>
            </a:r>
          </a:p>
        </p:txBody>
      </p:sp>
    </p:spTree>
    <p:extLst>
      <p:ext uri="{BB962C8B-B14F-4D97-AF65-F5344CB8AC3E}">
        <p14:creationId xmlns:p14="http://schemas.microsoft.com/office/powerpoint/2010/main" val="1989683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A8F46CA453FEE7498972A3A2901EA6A1" ma:contentTypeVersion="0" ma:contentTypeDescription="Új dokumentum létrehozása." ma:contentTypeScope="" ma:versionID="8924816bdfe1576813d56b86afd468d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047bb06e0a2f553563b46466d8dd50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4A5D6ED-6785-4448-90CD-48844D4E347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DC99314-4DAE-4B8B-AE95-D3244F0A69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3E2672E-7209-4DE4-8A2C-32C5CAD3C81C}">
  <ds:schemaRefs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2570</TotalTime>
  <Words>2506</Words>
  <Application>Microsoft Office PowerPoint</Application>
  <PresentationFormat>Egyéni</PresentationFormat>
  <Paragraphs>364</Paragraphs>
  <Slides>35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35</vt:i4>
      </vt:variant>
    </vt:vector>
  </HeadingPairs>
  <TitlesOfParts>
    <vt:vector size="36" baseType="lpstr">
      <vt:lpstr>Office-téma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Nati</dc:creator>
  <cp:lastModifiedBy>Szomi Edina</cp:lastModifiedBy>
  <cp:revision>93</cp:revision>
  <dcterms:created xsi:type="dcterms:W3CDTF">2016-10-20T08:16:35Z</dcterms:created>
  <dcterms:modified xsi:type="dcterms:W3CDTF">2018-11-05T13:59:51Z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0x010100A8F46CA453FEE7498972A3A2901EA6A1</vt:lpwstr>
  </property>
  <property fmtid="{D5CDD505-2E9C-101B-9397-08002B2CF9AE}" pid="3" name="Order">
    <vt:r8>10700</vt:r8>
  </property>
  <property fmtid="{D5CDD505-2E9C-101B-9397-08002B2CF9AE}" pid="4" name="_CopySource">
    <vt:lpwstr>https://intra.nebih.gov.hu/dokumentumtar/ArculatiElemek/Új arculati elemek/NEBIH_PPT/NÉBIH_ppt_alap_magyar_sablon.pptx</vt:lpwstr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TemplateUrl">
    <vt:lpwstr/>
  </property>
</Properties>
</file>