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9850"/>
  <p:notesSz cx="9144000" cy="514985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763" y="5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663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663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663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197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50592" y="24129"/>
            <a:ext cx="424281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0663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5573" y="830833"/>
            <a:ext cx="7416800" cy="3458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mailto:tasnadi.gabriella@nak.h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85314" y="1141222"/>
            <a:ext cx="5347970" cy="1000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43510" marR="5080" indent="-131445">
              <a:lnSpc>
                <a:spcPct val="100000"/>
              </a:lnSpc>
              <a:spcBef>
                <a:spcPts val="90"/>
              </a:spcBef>
            </a:pPr>
            <a:r>
              <a:rPr sz="3200" spc="-25" dirty="0">
                <a:latin typeface="Calibri"/>
                <a:cs typeface="Calibri"/>
              </a:rPr>
              <a:t>Öntözéses </a:t>
            </a:r>
            <a:r>
              <a:rPr sz="3200" spc="-20" dirty="0">
                <a:latin typeface="Calibri"/>
                <a:cs typeface="Calibri"/>
              </a:rPr>
              <a:t>törvény főbb </a:t>
            </a:r>
            <a:r>
              <a:rPr sz="3200" spc="-10" dirty="0">
                <a:latin typeface="Calibri"/>
                <a:cs typeface="Calibri"/>
              </a:rPr>
              <a:t>elemei,  </a:t>
            </a:r>
            <a:r>
              <a:rPr sz="3200" spc="-25" dirty="0">
                <a:latin typeface="Calibri"/>
                <a:cs typeface="Calibri"/>
              </a:rPr>
              <a:t>Öntözésfejlesztés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előrelépései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47441" y="3098749"/>
            <a:ext cx="2829560" cy="139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solidFill>
                  <a:srgbClr val="006633"/>
                </a:solidFill>
                <a:latin typeface="Calibri"/>
                <a:cs typeface="Calibri"/>
              </a:rPr>
              <a:t>Tasnádi</a:t>
            </a:r>
            <a:r>
              <a:rPr sz="2400" spc="-30" dirty="0">
                <a:solidFill>
                  <a:srgbClr val="006633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6633"/>
                </a:solidFill>
                <a:latin typeface="Calibri"/>
                <a:cs typeface="Calibri"/>
              </a:rPr>
              <a:t>Gabriella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800" spc="-15" dirty="0">
                <a:solidFill>
                  <a:srgbClr val="006633"/>
                </a:solidFill>
                <a:latin typeface="Calibri"/>
                <a:cs typeface="Calibri"/>
              </a:rPr>
              <a:t>vízgazdálkodási </a:t>
            </a:r>
            <a:r>
              <a:rPr sz="1800" spc="-20" dirty="0">
                <a:solidFill>
                  <a:srgbClr val="006633"/>
                </a:solidFill>
                <a:latin typeface="Calibri"/>
                <a:cs typeface="Calibri"/>
              </a:rPr>
              <a:t>szakértő </a:t>
            </a:r>
            <a:r>
              <a:rPr sz="1800" dirty="0">
                <a:solidFill>
                  <a:srgbClr val="006633"/>
                </a:solidFill>
                <a:latin typeface="Calibri"/>
                <a:cs typeface="Calibri"/>
              </a:rPr>
              <a:t>-</a:t>
            </a:r>
            <a:r>
              <a:rPr sz="1800" spc="35" dirty="0">
                <a:solidFill>
                  <a:srgbClr val="006633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6633"/>
                </a:solidFill>
                <a:latin typeface="Calibri"/>
                <a:cs typeface="Calibri"/>
              </a:rPr>
              <a:t>NAK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3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400" spc="5" dirty="0">
                <a:solidFill>
                  <a:srgbClr val="006633"/>
                </a:solidFill>
                <a:latin typeface="Calibri"/>
                <a:cs typeface="Calibri"/>
              </a:rPr>
              <a:t>2020. </a:t>
            </a:r>
            <a:r>
              <a:rPr sz="2400" dirty="0">
                <a:solidFill>
                  <a:srgbClr val="006633"/>
                </a:solidFill>
                <a:latin typeface="Calibri"/>
                <a:cs typeface="Calibri"/>
              </a:rPr>
              <a:t>július</a:t>
            </a:r>
            <a:r>
              <a:rPr sz="2400" spc="-114" dirty="0">
                <a:solidFill>
                  <a:srgbClr val="006633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6633"/>
                </a:solidFill>
                <a:latin typeface="Calibri"/>
                <a:cs typeface="Calibri"/>
              </a:rPr>
              <a:t>9.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93864" y="0"/>
            <a:ext cx="1850135" cy="12771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05">
              <a:lnSpc>
                <a:spcPct val="100000"/>
              </a:lnSpc>
              <a:spcBef>
                <a:spcPts val="100"/>
              </a:spcBef>
            </a:pPr>
            <a:r>
              <a:rPr spc="-110" dirty="0"/>
              <a:t>V. </a:t>
            </a:r>
            <a:r>
              <a:rPr dirty="0"/>
              <a:t>VÍZKERESLET -</a:t>
            </a:r>
            <a:r>
              <a:rPr spc="-20" dirty="0"/>
              <a:t> </a:t>
            </a:r>
            <a:r>
              <a:rPr spc="-5" dirty="0"/>
              <a:t>FEJLESZTÉS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75005" y="608152"/>
            <a:ext cx="8368030" cy="36734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2740" indent="-320675">
              <a:lnSpc>
                <a:spcPct val="100000"/>
              </a:lnSpc>
              <a:spcBef>
                <a:spcPts val="95"/>
              </a:spcBef>
              <a:buAutoNum type="arabicParenR" startAt="2"/>
              <a:tabLst>
                <a:tab pos="333375" algn="l"/>
              </a:tabLst>
            </a:pPr>
            <a:r>
              <a:rPr sz="2000" b="1" spc="-15" dirty="0">
                <a:solidFill>
                  <a:srgbClr val="C00000"/>
                </a:solidFill>
                <a:latin typeface="Trebuchet MS"/>
                <a:cs typeface="Trebuchet MS"/>
              </a:rPr>
              <a:t>ÖNTÖZÉSES TÖRVÉNY </a:t>
            </a:r>
            <a:r>
              <a:rPr sz="1800" b="1" dirty="0">
                <a:solidFill>
                  <a:srgbClr val="C00000"/>
                </a:solidFill>
                <a:latin typeface="Trebuchet MS"/>
                <a:cs typeface="Trebuchet MS"/>
              </a:rPr>
              <a:t>– 2020. </a:t>
            </a:r>
            <a:r>
              <a:rPr sz="1800" b="1" spc="-5" dirty="0">
                <a:solidFill>
                  <a:srgbClr val="C00000"/>
                </a:solidFill>
                <a:latin typeface="Trebuchet MS"/>
                <a:cs typeface="Trebuchet MS"/>
              </a:rPr>
              <a:t>január </a:t>
            </a:r>
            <a:r>
              <a:rPr sz="1800" b="1" dirty="0">
                <a:solidFill>
                  <a:srgbClr val="C00000"/>
                </a:solidFill>
                <a:latin typeface="Trebuchet MS"/>
                <a:cs typeface="Trebuchet MS"/>
              </a:rPr>
              <a:t>1-jén </a:t>
            </a:r>
            <a:r>
              <a:rPr sz="1800" b="1" spc="-5" dirty="0">
                <a:solidFill>
                  <a:srgbClr val="C00000"/>
                </a:solidFill>
                <a:latin typeface="Trebuchet MS"/>
                <a:cs typeface="Trebuchet MS"/>
              </a:rPr>
              <a:t>lépett hatályba</a:t>
            </a:r>
            <a:r>
              <a:rPr sz="1800" b="1" spc="-7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C00000"/>
                </a:solidFill>
                <a:latin typeface="Trebuchet MS"/>
                <a:cs typeface="Trebuchet MS"/>
              </a:rPr>
              <a:t>(113/2019)</a:t>
            </a:r>
            <a:endParaRPr sz="14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1715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Öntözési</a:t>
            </a:r>
            <a:r>
              <a:rPr sz="1800" spc="-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előhaszonbérlet;</a:t>
            </a:r>
            <a:endParaRPr sz="18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168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Öntözési szolgalom 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– 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közérdekkel egyenértékű vízátvezetési</a:t>
            </a:r>
            <a:r>
              <a:rPr sz="1800" spc="6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szolgalom;</a:t>
            </a:r>
            <a:endParaRPr sz="18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168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Öntözési kerület 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– 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öntözésfejlesztési 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tervek 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elkészíttetése 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– 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NFK</a:t>
            </a:r>
            <a:r>
              <a:rPr sz="180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hivatalból;</a:t>
            </a:r>
            <a:endParaRPr sz="18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1685"/>
              </a:spcBef>
              <a:buFont typeface="Wingdings"/>
              <a:buChar char=""/>
              <a:tabLst>
                <a:tab pos="551815" algn="l"/>
                <a:tab pos="553085" algn="l"/>
                <a:tab pos="1570355" algn="l"/>
                <a:tab pos="2592070" algn="l"/>
                <a:tab pos="2808605" algn="l"/>
                <a:tab pos="3665220" algn="l"/>
                <a:tab pos="4451985" algn="l"/>
                <a:tab pos="5674360" algn="l"/>
                <a:tab pos="6024880" algn="l"/>
                <a:tab pos="7269480" algn="l"/>
                <a:tab pos="7482840" algn="l"/>
              </a:tabLst>
            </a:pPr>
            <a:r>
              <a:rPr sz="1800" spc="10" dirty="0">
                <a:solidFill>
                  <a:srgbClr val="006633"/>
                </a:solidFill>
                <a:latin typeface="Trebuchet MS"/>
                <a:cs typeface="Trebuchet MS"/>
              </a:rPr>
              <a:t>Ö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n</a:t>
            </a:r>
            <a:r>
              <a:rPr sz="1800" spc="5" dirty="0">
                <a:solidFill>
                  <a:srgbClr val="006633"/>
                </a:solidFill>
                <a:latin typeface="Trebuchet MS"/>
                <a:cs typeface="Trebuchet MS"/>
              </a:rPr>
              <a:t>t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ö</a:t>
            </a:r>
            <a:r>
              <a:rPr sz="1800" spc="5" dirty="0">
                <a:solidFill>
                  <a:srgbClr val="006633"/>
                </a:solidFill>
                <a:latin typeface="Trebuchet MS"/>
                <a:cs typeface="Trebuchet MS"/>
              </a:rPr>
              <a:t>z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é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s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i	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k</a:t>
            </a:r>
            <a:r>
              <a:rPr sz="1800" spc="-30" dirty="0">
                <a:solidFill>
                  <a:srgbClr val="006633"/>
                </a:solidFill>
                <a:latin typeface="Trebuchet MS"/>
                <a:cs typeface="Trebuchet MS"/>
              </a:rPr>
              <a:t>ö</a:t>
            </a:r>
            <a:r>
              <a:rPr sz="1800" spc="5" dirty="0">
                <a:solidFill>
                  <a:srgbClr val="006633"/>
                </a:solidFill>
                <a:latin typeface="Trebuchet MS"/>
                <a:cs typeface="Trebuchet MS"/>
              </a:rPr>
              <a:t>z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öss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é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g	–	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ö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t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ö</a:t>
            </a:r>
            <a:r>
              <a:rPr sz="1800" spc="5" dirty="0">
                <a:solidFill>
                  <a:srgbClr val="006633"/>
                </a:solidFill>
                <a:latin typeface="Trebuchet MS"/>
                <a:cs typeface="Trebuchet MS"/>
              </a:rPr>
              <a:t>z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é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s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i	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kö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r</a:t>
            </a:r>
            <a:r>
              <a:rPr sz="1800" spc="5" dirty="0">
                <a:solidFill>
                  <a:srgbClr val="006633"/>
                </a:solidFill>
                <a:latin typeface="Trebuchet MS"/>
                <a:cs typeface="Trebuchet MS"/>
              </a:rPr>
              <a:t>z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e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t	k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ia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l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k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í</a:t>
            </a:r>
            <a:r>
              <a:rPr sz="1800" spc="5" dirty="0">
                <a:solidFill>
                  <a:srgbClr val="006633"/>
                </a:solidFill>
                <a:latin typeface="Trebuchet MS"/>
                <a:cs typeface="Trebuchet MS"/>
              </a:rPr>
              <a:t>t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á</a:t>
            </a:r>
            <a:r>
              <a:rPr sz="1800" spc="15" dirty="0">
                <a:solidFill>
                  <a:srgbClr val="006633"/>
                </a:solidFill>
                <a:latin typeface="Trebuchet MS"/>
                <a:cs typeface="Trebuchet MS"/>
              </a:rPr>
              <a:t>s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a	és	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ös</a:t>
            </a:r>
            <a:r>
              <a:rPr sz="1800" spc="5" dirty="0">
                <a:solidFill>
                  <a:srgbClr val="006633"/>
                </a:solidFill>
                <a:latin typeface="Trebuchet MS"/>
                <a:cs typeface="Trebuchet MS"/>
              </a:rPr>
              <a:t>z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t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ö</a:t>
            </a:r>
            <a:r>
              <a:rPr sz="1800" spc="-25" dirty="0">
                <a:solidFill>
                  <a:srgbClr val="006633"/>
                </a:solidFill>
                <a:latin typeface="Trebuchet MS"/>
                <a:cs typeface="Trebuchet MS"/>
              </a:rPr>
              <a:t>n</a:t>
            </a:r>
            <a:r>
              <a:rPr sz="1800" spc="5" dirty="0">
                <a:solidFill>
                  <a:srgbClr val="006633"/>
                </a:solidFill>
                <a:latin typeface="Trebuchet MS"/>
                <a:cs typeface="Trebuchet MS"/>
              </a:rPr>
              <a:t>z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é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s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e	–	t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er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m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el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ő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i</a:t>
            </a:r>
            <a:endParaRPr sz="1800">
              <a:latin typeface="Trebuchet MS"/>
              <a:cs typeface="Trebuchet MS"/>
            </a:endParaRPr>
          </a:p>
          <a:p>
            <a:pPr marL="552450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kérelemre;</a:t>
            </a:r>
            <a:endParaRPr sz="1800">
              <a:latin typeface="Trebuchet MS"/>
              <a:cs typeface="Trebuchet MS"/>
            </a:endParaRPr>
          </a:p>
          <a:p>
            <a:pPr marL="180975" algn="ctr">
              <a:lnSpc>
                <a:spcPct val="100000"/>
              </a:lnSpc>
              <a:spcBef>
                <a:spcPts val="1680"/>
              </a:spcBef>
              <a:tabLst>
                <a:tab pos="5561965" algn="l"/>
              </a:tabLst>
            </a:pPr>
            <a:r>
              <a:rPr sz="1800" b="1" spc="-5" dirty="0">
                <a:solidFill>
                  <a:srgbClr val="C00000"/>
                </a:solidFill>
                <a:latin typeface="Trebuchet MS"/>
                <a:cs typeface="Trebuchet MS"/>
              </a:rPr>
              <a:t>ÖNTÖZÉSES </a:t>
            </a:r>
            <a:r>
              <a:rPr sz="1800" b="1" spc="-10" dirty="0">
                <a:solidFill>
                  <a:srgbClr val="C00000"/>
                </a:solidFill>
                <a:latin typeface="Trebuchet MS"/>
                <a:cs typeface="Trebuchet MS"/>
              </a:rPr>
              <a:t>TÖRVÉNY</a:t>
            </a:r>
            <a:r>
              <a:rPr sz="1800" b="1" spc="-7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Trebuchet MS"/>
                <a:cs typeface="Trebuchet MS"/>
              </a:rPr>
              <a:t>VÉGREHAJTÁSI</a:t>
            </a:r>
            <a:r>
              <a:rPr sz="1800" b="1" spc="3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Trebuchet MS"/>
                <a:cs typeface="Trebuchet MS"/>
              </a:rPr>
              <a:t>RENDELETE	</a:t>
            </a:r>
            <a:r>
              <a:rPr sz="1200" spc="-10" dirty="0">
                <a:solidFill>
                  <a:srgbClr val="C00000"/>
                </a:solidFill>
                <a:latin typeface="Trebuchet MS"/>
                <a:cs typeface="Trebuchet MS"/>
              </a:rPr>
              <a:t>(302/220)</a:t>
            </a:r>
            <a:endParaRPr sz="1200">
              <a:latin typeface="Trebuchet MS"/>
              <a:cs typeface="Trebuchet MS"/>
            </a:endParaRPr>
          </a:p>
          <a:p>
            <a:pPr marL="178435" algn="ctr">
              <a:lnSpc>
                <a:spcPct val="100000"/>
              </a:lnSpc>
              <a:spcBef>
                <a:spcPts val="1685"/>
              </a:spcBef>
            </a:pPr>
            <a:r>
              <a:rPr sz="1800" b="1" dirty="0">
                <a:solidFill>
                  <a:srgbClr val="C00000"/>
                </a:solidFill>
                <a:latin typeface="Trebuchet MS"/>
                <a:cs typeface="Trebuchet MS"/>
              </a:rPr>
              <a:t>2020. </a:t>
            </a:r>
            <a:r>
              <a:rPr sz="1800" b="1" spc="-5" dirty="0">
                <a:solidFill>
                  <a:srgbClr val="C00000"/>
                </a:solidFill>
                <a:latin typeface="Trebuchet MS"/>
                <a:cs typeface="Trebuchet MS"/>
              </a:rPr>
              <a:t>június </a:t>
            </a:r>
            <a:r>
              <a:rPr sz="1800" b="1" dirty="0">
                <a:solidFill>
                  <a:srgbClr val="C00000"/>
                </a:solidFill>
                <a:latin typeface="Trebuchet MS"/>
                <a:cs typeface="Trebuchet MS"/>
              </a:rPr>
              <a:t>29-én lépett</a:t>
            </a:r>
            <a:r>
              <a:rPr sz="1800" b="1" spc="-7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Trebuchet MS"/>
                <a:cs typeface="Trebuchet MS"/>
              </a:rPr>
              <a:t>hatályba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41919" y="917447"/>
            <a:ext cx="911351" cy="7193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955280" y="0"/>
            <a:ext cx="1188720" cy="8625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05">
              <a:lnSpc>
                <a:spcPct val="100000"/>
              </a:lnSpc>
              <a:spcBef>
                <a:spcPts val="100"/>
              </a:spcBef>
            </a:pPr>
            <a:r>
              <a:rPr spc="-110" dirty="0"/>
              <a:t>V. </a:t>
            </a:r>
            <a:r>
              <a:rPr dirty="0"/>
              <a:t>VÍZKERESLET –</a:t>
            </a:r>
            <a:r>
              <a:rPr spc="-20" dirty="0"/>
              <a:t> </a:t>
            </a:r>
            <a:r>
              <a:rPr spc="-5" dirty="0"/>
              <a:t>FEJLESZTÉS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47599" y="608152"/>
            <a:ext cx="8785860" cy="3632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b="1" spc="-15" dirty="0">
                <a:solidFill>
                  <a:srgbClr val="C00000"/>
                </a:solidFill>
                <a:latin typeface="Trebuchet MS"/>
                <a:cs typeface="Trebuchet MS"/>
              </a:rPr>
              <a:t>ÖNTÖZÉSES </a:t>
            </a:r>
            <a:r>
              <a:rPr sz="2000" b="1" spc="-10" dirty="0">
                <a:solidFill>
                  <a:srgbClr val="C00000"/>
                </a:solidFill>
                <a:latin typeface="Trebuchet MS"/>
                <a:cs typeface="Trebuchet MS"/>
              </a:rPr>
              <a:t>SZOLGALOM </a:t>
            </a:r>
            <a:r>
              <a:rPr sz="2000" b="1" spc="-5" dirty="0">
                <a:solidFill>
                  <a:srgbClr val="C00000"/>
                </a:solidFill>
                <a:latin typeface="Trebuchet MS"/>
                <a:cs typeface="Trebuchet MS"/>
              </a:rPr>
              <a:t>-</a:t>
            </a:r>
            <a:r>
              <a:rPr sz="2000" b="1" spc="18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2000" b="1" spc="-30" dirty="0">
                <a:solidFill>
                  <a:srgbClr val="C00000"/>
                </a:solidFill>
                <a:latin typeface="Trebuchet MS"/>
                <a:cs typeface="Trebuchet MS"/>
              </a:rPr>
              <a:t>KÁRTALANÍTÁS</a:t>
            </a:r>
            <a:endParaRPr sz="2000">
              <a:latin typeface="Trebuchet MS"/>
              <a:cs typeface="Trebuchet MS"/>
            </a:endParaRPr>
          </a:p>
          <a:p>
            <a:pPr marL="551815" marR="9525" indent="-360045" algn="just">
              <a:lnSpc>
                <a:spcPct val="150100"/>
              </a:lnSpc>
              <a:spcBef>
                <a:spcPts val="200"/>
              </a:spcBef>
              <a:buFont typeface="Wingdings"/>
              <a:buChar char=""/>
              <a:tabLst>
                <a:tab pos="552450" algn="l"/>
              </a:tabLst>
            </a:pP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a szolgáló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ingatlan tulajdonosa, használója 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–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kártalanítás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mellett 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- </a:t>
            </a:r>
            <a:r>
              <a:rPr sz="1200" b="1" dirty="0">
                <a:solidFill>
                  <a:srgbClr val="006633"/>
                </a:solidFill>
                <a:latin typeface="Trebuchet MS"/>
                <a:cs typeface="Trebuchet MS"/>
              </a:rPr>
              <a:t>köteles </a:t>
            </a:r>
            <a:r>
              <a:rPr sz="1200" b="1" spc="-5" dirty="0">
                <a:solidFill>
                  <a:srgbClr val="006633"/>
                </a:solidFill>
                <a:latin typeface="Trebuchet MS"/>
                <a:cs typeface="Trebuchet MS"/>
              </a:rPr>
              <a:t>tűrni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, hogy öntözést szolgáló  vízilétesítményt az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ingatlanán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ha az ingatlan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rendeltetésszerű használatát nem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zárja ki. (előzetes megegyezés,  műszaki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tervdokumentáció) 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- a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szolgalmat 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vízügyi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hatóság alapítja,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amelyet 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vízjogi engedélyes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fizet</a:t>
            </a:r>
            <a:r>
              <a:rPr sz="1200" spc="8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meg;</a:t>
            </a:r>
            <a:endParaRPr sz="1200">
              <a:latin typeface="Trebuchet MS"/>
              <a:cs typeface="Trebuchet MS"/>
            </a:endParaRPr>
          </a:p>
          <a:p>
            <a:pPr marL="551815" indent="-360045" algn="just">
              <a:lnSpc>
                <a:spcPct val="100000"/>
              </a:lnSpc>
              <a:spcBef>
                <a:spcPts val="720"/>
              </a:spcBef>
              <a:buFont typeface="Wingdings"/>
              <a:buChar char=""/>
              <a:tabLst>
                <a:tab pos="552450" algn="l"/>
              </a:tabLst>
            </a:pPr>
            <a:r>
              <a:rPr sz="1200" b="1" dirty="0">
                <a:solidFill>
                  <a:srgbClr val="C00000"/>
                </a:solidFill>
                <a:latin typeface="Trebuchet MS"/>
                <a:cs typeface="Trebuchet MS"/>
              </a:rPr>
              <a:t>a kártalanítás </a:t>
            </a:r>
            <a:r>
              <a:rPr sz="1200" b="1" spc="-5" dirty="0">
                <a:solidFill>
                  <a:srgbClr val="C00000"/>
                </a:solidFill>
                <a:latin typeface="Trebuchet MS"/>
                <a:cs typeface="Trebuchet MS"/>
              </a:rPr>
              <a:t>mértékét meghatározó módszertan kidolgozás </a:t>
            </a:r>
            <a:r>
              <a:rPr sz="1200" b="1" dirty="0">
                <a:solidFill>
                  <a:srgbClr val="C00000"/>
                </a:solidFill>
                <a:latin typeface="Trebuchet MS"/>
                <a:cs typeface="Trebuchet MS"/>
              </a:rPr>
              <a:t>alatt van,</a:t>
            </a:r>
            <a:r>
              <a:rPr sz="1200" b="1" spc="-6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tényezői:</a:t>
            </a:r>
            <a:endParaRPr sz="1200">
              <a:latin typeface="Trebuchet MS"/>
              <a:cs typeface="Trebuchet MS"/>
            </a:endParaRPr>
          </a:p>
          <a:p>
            <a:pPr marL="911860" lvl="1" indent="-360680" algn="just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912494" algn="l"/>
              </a:tabLst>
            </a:pP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Kivett ingatlan 173 Ft/nm kártalanítási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összeget kell</a:t>
            </a:r>
            <a:r>
              <a:rPr sz="1100" spc="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megfizetni.</a:t>
            </a:r>
            <a:endParaRPr sz="1100">
              <a:latin typeface="Trebuchet MS"/>
              <a:cs typeface="Trebuchet MS"/>
            </a:endParaRPr>
          </a:p>
          <a:p>
            <a:pPr marL="911860" lvl="1" indent="-360680" algn="just">
              <a:lnSpc>
                <a:spcPct val="100000"/>
              </a:lnSpc>
              <a:spcBef>
                <a:spcPts val="760"/>
              </a:spcBef>
              <a:buFont typeface="Wingdings"/>
              <a:buChar char=""/>
              <a:tabLst>
                <a:tab pos="912494" algn="l"/>
              </a:tabLst>
            </a:pP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Termőföld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érintettség esetén: </a:t>
            </a:r>
            <a:r>
              <a:rPr sz="1400" spc="-5" dirty="0">
                <a:solidFill>
                  <a:srgbClr val="C00000"/>
                </a:solidFill>
                <a:latin typeface="Trebuchet MS"/>
                <a:cs typeface="Trebuchet MS"/>
              </a:rPr>
              <a:t>K = </a:t>
            </a:r>
            <a:r>
              <a:rPr sz="1400" spc="-15" dirty="0">
                <a:solidFill>
                  <a:srgbClr val="C00000"/>
                </a:solidFill>
                <a:latin typeface="Trebuchet MS"/>
                <a:cs typeface="Trebuchet MS"/>
              </a:rPr>
              <a:t>50.000,- Ft </a:t>
            </a:r>
            <a:r>
              <a:rPr sz="1400" spc="-5" dirty="0">
                <a:solidFill>
                  <a:srgbClr val="C00000"/>
                </a:solidFill>
                <a:latin typeface="Trebuchet MS"/>
                <a:cs typeface="Trebuchet MS"/>
              </a:rPr>
              <a:t>* </a:t>
            </a:r>
            <a:r>
              <a:rPr sz="1400" spc="-10" dirty="0">
                <a:solidFill>
                  <a:srgbClr val="C00000"/>
                </a:solidFill>
                <a:latin typeface="Trebuchet MS"/>
                <a:cs typeface="Trebuchet MS"/>
              </a:rPr>
              <a:t>AK </a:t>
            </a:r>
            <a:r>
              <a:rPr sz="1400" spc="-5" dirty="0">
                <a:solidFill>
                  <a:srgbClr val="C00000"/>
                </a:solidFill>
                <a:latin typeface="Trebuchet MS"/>
                <a:cs typeface="Trebuchet MS"/>
              </a:rPr>
              <a:t>* T *</a:t>
            </a:r>
            <a:r>
              <a:rPr sz="1400" spc="14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spc="-5" dirty="0">
                <a:solidFill>
                  <a:srgbClr val="C00000"/>
                </a:solidFill>
                <a:latin typeface="Trebuchet MS"/>
                <a:cs typeface="Trebuchet MS"/>
              </a:rPr>
              <a:t>G</a:t>
            </a:r>
            <a:endParaRPr sz="1400">
              <a:latin typeface="Trebuchet MS"/>
              <a:cs typeface="Trebuchet MS"/>
            </a:endParaRPr>
          </a:p>
          <a:p>
            <a:pPr marL="1314450" lvl="2" indent="-360680">
              <a:lnSpc>
                <a:spcPct val="100000"/>
              </a:lnSpc>
              <a:spcBef>
                <a:spcPts val="715"/>
              </a:spcBef>
              <a:buFont typeface="Wingdings"/>
              <a:buChar char=""/>
              <a:tabLst>
                <a:tab pos="1313815" algn="l"/>
                <a:tab pos="1315085" algn="l"/>
              </a:tabLst>
            </a:pPr>
            <a:r>
              <a:rPr sz="1000" dirty="0">
                <a:solidFill>
                  <a:srgbClr val="C00000"/>
                </a:solidFill>
                <a:latin typeface="Trebuchet MS"/>
                <a:cs typeface="Trebuchet MS"/>
              </a:rPr>
              <a:t>K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− a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kártalanítás</a:t>
            </a:r>
            <a:r>
              <a:rPr sz="1000" spc="-6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összege</a:t>
            </a:r>
            <a:endParaRPr sz="1000">
              <a:latin typeface="Trebuchet MS"/>
              <a:cs typeface="Trebuchet MS"/>
            </a:endParaRPr>
          </a:p>
          <a:p>
            <a:pPr marL="1314450" lvl="2" indent="-360680">
              <a:lnSpc>
                <a:spcPct val="100000"/>
              </a:lnSpc>
              <a:spcBef>
                <a:spcPts val="600"/>
              </a:spcBef>
              <a:buFont typeface="Wingdings"/>
              <a:buChar char=""/>
              <a:tabLst>
                <a:tab pos="1313815" algn="l"/>
                <a:tab pos="1315085" algn="l"/>
              </a:tabLst>
            </a:pPr>
            <a:r>
              <a:rPr sz="1000" dirty="0">
                <a:solidFill>
                  <a:srgbClr val="C00000"/>
                </a:solidFill>
                <a:latin typeface="Trebuchet MS"/>
                <a:cs typeface="Trebuchet MS"/>
              </a:rPr>
              <a:t>AK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− az érintett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terület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átlagos aranykorona</a:t>
            </a:r>
            <a:r>
              <a:rPr sz="1000" spc="-1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értéke</a:t>
            </a:r>
            <a:endParaRPr sz="1000">
              <a:latin typeface="Trebuchet MS"/>
              <a:cs typeface="Trebuchet MS"/>
            </a:endParaRPr>
          </a:p>
          <a:p>
            <a:pPr marL="1314450" lvl="2" indent="-360680">
              <a:lnSpc>
                <a:spcPct val="100000"/>
              </a:lnSpc>
              <a:spcBef>
                <a:spcPts val="600"/>
              </a:spcBef>
              <a:buFont typeface="Wingdings"/>
              <a:buChar char=""/>
              <a:tabLst>
                <a:tab pos="1313815" algn="l"/>
                <a:tab pos="1315085" algn="l"/>
              </a:tabLst>
            </a:pPr>
            <a:r>
              <a:rPr sz="1000" dirty="0">
                <a:solidFill>
                  <a:srgbClr val="C00000"/>
                </a:solidFill>
                <a:latin typeface="Trebuchet MS"/>
                <a:cs typeface="Trebuchet MS"/>
              </a:rPr>
              <a:t>T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− az érintett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terület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nagysága</a:t>
            </a:r>
            <a:r>
              <a:rPr sz="1000" spc="-9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hektárban</a:t>
            </a:r>
            <a:endParaRPr sz="1000">
              <a:latin typeface="Trebuchet MS"/>
              <a:cs typeface="Trebuchet MS"/>
            </a:endParaRPr>
          </a:p>
          <a:p>
            <a:pPr marL="1314450" lvl="2" indent="-360680">
              <a:lnSpc>
                <a:spcPct val="100000"/>
              </a:lnSpc>
              <a:spcBef>
                <a:spcPts val="600"/>
              </a:spcBef>
              <a:buFont typeface="Wingdings"/>
              <a:buChar char=""/>
              <a:tabLst>
                <a:tab pos="1313815" algn="l"/>
                <a:tab pos="1315085" algn="l"/>
              </a:tabLst>
            </a:pPr>
            <a:r>
              <a:rPr sz="1000" spc="5" dirty="0">
                <a:solidFill>
                  <a:srgbClr val="C00000"/>
                </a:solidFill>
                <a:latin typeface="Trebuchet MS"/>
                <a:cs typeface="Trebuchet MS"/>
              </a:rPr>
              <a:t>G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– igénybevételi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szorzó,</a:t>
            </a:r>
            <a:r>
              <a:rPr sz="1000" spc="-114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ami</a:t>
            </a:r>
            <a:endParaRPr sz="1000">
              <a:latin typeface="Trebuchet MS"/>
              <a:cs typeface="Trebuchet MS"/>
            </a:endParaRPr>
          </a:p>
          <a:p>
            <a:pPr marL="1713864" lvl="3" indent="-360680">
              <a:lnSpc>
                <a:spcPct val="100000"/>
              </a:lnSpc>
              <a:spcBef>
                <a:spcPts val="600"/>
              </a:spcBef>
              <a:buFont typeface="Wingdings"/>
              <a:buChar char=""/>
              <a:tabLst>
                <a:tab pos="1713864" algn="l"/>
                <a:tab pos="1714500" algn="l"/>
              </a:tabLst>
            </a:pPr>
            <a:r>
              <a:rPr sz="1000" spc="5" dirty="0">
                <a:solidFill>
                  <a:srgbClr val="C00000"/>
                </a:solidFill>
                <a:latin typeface="Trebuchet MS"/>
                <a:cs typeface="Trebuchet MS"/>
              </a:rPr>
              <a:t>G</a:t>
            </a:r>
            <a:r>
              <a:rPr sz="1000" spc="6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C00000"/>
                </a:solidFill>
                <a:latin typeface="Trebuchet MS"/>
                <a:cs typeface="Trebuchet MS"/>
              </a:rPr>
              <a:t>=</a:t>
            </a:r>
            <a:r>
              <a:rPr sz="1000" spc="7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C00000"/>
                </a:solidFill>
                <a:latin typeface="Trebuchet MS"/>
                <a:cs typeface="Trebuchet MS"/>
              </a:rPr>
              <a:t>1</a:t>
            </a:r>
            <a:r>
              <a:rPr sz="1000" spc="4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:</a:t>
            </a:r>
            <a:r>
              <a:rPr sz="100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1000" spc="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földfelszíni,</a:t>
            </a:r>
            <a:r>
              <a:rPr sz="1000" spc="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valamint</a:t>
            </a:r>
            <a:r>
              <a:rPr sz="1000" spc="6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Országos</a:t>
            </a:r>
            <a:r>
              <a:rPr sz="100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Erdőállomány</a:t>
            </a:r>
            <a:r>
              <a:rPr sz="1000" spc="7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Adattárban</a:t>
            </a:r>
            <a:r>
              <a:rPr sz="1000" spc="8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nyilvántartott</a:t>
            </a:r>
            <a:r>
              <a:rPr sz="1000" spc="7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területek</a:t>
            </a:r>
            <a:r>
              <a:rPr sz="1000" spc="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érintettsége</a:t>
            </a:r>
            <a:r>
              <a:rPr sz="1000" spc="8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esetén</a:t>
            </a:r>
            <a:r>
              <a:rPr sz="1000" spc="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endParaRPr sz="1000">
              <a:latin typeface="Trebuchet MS"/>
              <a:cs typeface="Trebuchet MS"/>
            </a:endParaRPr>
          </a:p>
          <a:p>
            <a:pPr marL="1713864">
              <a:lnSpc>
                <a:spcPct val="100000"/>
              </a:lnSpc>
              <a:spcBef>
                <a:spcPts val="605"/>
              </a:spcBef>
            </a:pP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földfelszíni és alatti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öntözési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beruházásoknál igénybeveendő</a:t>
            </a:r>
            <a:r>
              <a:rPr sz="1000" spc="-2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területek esetén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G=1</a:t>
            </a:r>
            <a:endParaRPr sz="1000">
              <a:latin typeface="Trebuchet MS"/>
              <a:cs typeface="Trebuchet MS"/>
            </a:endParaRPr>
          </a:p>
          <a:p>
            <a:pPr marL="1713864" lvl="3" indent="-360680">
              <a:lnSpc>
                <a:spcPct val="100000"/>
              </a:lnSpc>
              <a:spcBef>
                <a:spcPts val="600"/>
              </a:spcBef>
              <a:buFont typeface="Wingdings"/>
              <a:buChar char=""/>
              <a:tabLst>
                <a:tab pos="1713864" algn="l"/>
                <a:tab pos="1714500" algn="l"/>
              </a:tabLst>
            </a:pPr>
            <a:r>
              <a:rPr sz="1000" spc="5" dirty="0">
                <a:solidFill>
                  <a:srgbClr val="C00000"/>
                </a:solidFill>
                <a:latin typeface="Trebuchet MS"/>
                <a:cs typeface="Trebuchet MS"/>
              </a:rPr>
              <a:t>G</a:t>
            </a:r>
            <a:r>
              <a:rPr sz="1000" spc="-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C00000"/>
                </a:solidFill>
                <a:latin typeface="Trebuchet MS"/>
                <a:cs typeface="Trebuchet MS"/>
              </a:rPr>
              <a:t>=</a:t>
            </a:r>
            <a:r>
              <a:rPr sz="1000" spc="-2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C00000"/>
                </a:solidFill>
                <a:latin typeface="Trebuchet MS"/>
                <a:cs typeface="Trebuchet MS"/>
              </a:rPr>
              <a:t>0,3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:</a:t>
            </a:r>
            <a:r>
              <a:rPr sz="1000" spc="-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az</a:t>
            </a:r>
            <a:r>
              <a:rPr sz="1000" spc="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erdők</a:t>
            </a:r>
            <a:r>
              <a:rPr sz="1000" spc="-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kivételével</a:t>
            </a:r>
            <a:r>
              <a:rPr sz="1000" spc="-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földfelszín</a:t>
            </a:r>
            <a:r>
              <a:rPr sz="1000" spc="-3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alatti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öntözési</a:t>
            </a:r>
            <a:r>
              <a:rPr sz="1000" spc="-3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beruházásoknál</a:t>
            </a:r>
            <a:r>
              <a:rPr sz="1000" spc="-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igénybeveendő</a:t>
            </a:r>
            <a:r>
              <a:rPr sz="1000" spc="-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területek</a:t>
            </a:r>
            <a:r>
              <a:rPr sz="1000" spc="-1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esetén</a:t>
            </a:r>
            <a:r>
              <a:rPr sz="1000" spc="-3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G=0,3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812023" y="2429255"/>
            <a:ext cx="1051559" cy="1005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07807" y="0"/>
            <a:ext cx="1536192" cy="10607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05">
              <a:lnSpc>
                <a:spcPct val="100000"/>
              </a:lnSpc>
              <a:spcBef>
                <a:spcPts val="100"/>
              </a:spcBef>
            </a:pPr>
            <a:r>
              <a:rPr spc="-110" dirty="0"/>
              <a:t>V. </a:t>
            </a:r>
            <a:r>
              <a:rPr dirty="0"/>
              <a:t>VÍZKERESLET -</a:t>
            </a:r>
            <a:r>
              <a:rPr spc="-20" dirty="0"/>
              <a:t> </a:t>
            </a:r>
            <a:r>
              <a:rPr spc="-5" dirty="0"/>
              <a:t>FEJLESZTÉS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69544" y="442671"/>
            <a:ext cx="8589645" cy="378777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600" b="1" dirty="0">
                <a:solidFill>
                  <a:srgbClr val="C00000"/>
                </a:solidFill>
                <a:latin typeface="Trebuchet MS"/>
                <a:cs typeface="Trebuchet MS"/>
              </a:rPr>
              <a:t>ÖNTÖZÉSI KÖZÖSSÉG -</a:t>
            </a:r>
            <a:r>
              <a:rPr sz="1600" b="1" spc="-7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rebuchet MS"/>
                <a:cs typeface="Trebuchet MS"/>
              </a:rPr>
              <a:t>KÖRZET</a:t>
            </a:r>
            <a:endParaRPr sz="1600">
              <a:latin typeface="Trebuchet MS"/>
              <a:cs typeface="Trebuchet MS"/>
            </a:endParaRPr>
          </a:p>
          <a:p>
            <a:pPr marL="192405">
              <a:lnSpc>
                <a:spcPct val="100000"/>
              </a:lnSpc>
              <a:spcBef>
                <a:spcPts val="1030"/>
              </a:spcBef>
            </a:pPr>
            <a:r>
              <a:rPr sz="1050" b="1" dirty="0">
                <a:solidFill>
                  <a:srgbClr val="006633"/>
                </a:solidFill>
                <a:latin typeface="Trebuchet MS"/>
                <a:cs typeface="Trebuchet MS"/>
              </a:rPr>
              <a:t>KI</a:t>
            </a:r>
            <a:r>
              <a:rPr sz="1050" b="1" spc="-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b="1" dirty="0">
                <a:solidFill>
                  <a:srgbClr val="006633"/>
                </a:solidFill>
                <a:latin typeface="Trebuchet MS"/>
                <a:cs typeface="Trebuchet MS"/>
              </a:rPr>
              <a:t>LEHET?</a:t>
            </a:r>
            <a:endParaRPr sz="1050">
              <a:latin typeface="Trebuchet MS"/>
              <a:cs typeface="Trebuchet MS"/>
            </a:endParaRPr>
          </a:p>
          <a:p>
            <a:pPr marL="552450" indent="-360680">
              <a:lnSpc>
                <a:spcPct val="100000"/>
              </a:lnSpc>
              <a:spcBef>
                <a:spcPts val="185"/>
              </a:spcBef>
              <a:buFont typeface="Wingdings"/>
              <a:buChar char=""/>
              <a:tabLst>
                <a:tab pos="551815" algn="l"/>
                <a:tab pos="553085" algn="l"/>
                <a:tab pos="4610100" algn="l"/>
              </a:tabLst>
            </a:pP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Jogi  személy:  </a:t>
            </a:r>
            <a:r>
              <a:rPr sz="1000" spc="-5" dirty="0">
                <a:solidFill>
                  <a:srgbClr val="C00000"/>
                </a:solidFill>
                <a:latin typeface="Trebuchet MS"/>
                <a:cs typeface="Trebuchet MS"/>
              </a:rPr>
              <a:t>gazdasági  társaság,  szövetkezet,  termelői</a:t>
            </a:r>
            <a:r>
              <a:rPr sz="1000" spc="-14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C00000"/>
                </a:solidFill>
                <a:latin typeface="Trebuchet MS"/>
                <a:cs typeface="Trebuchet MS"/>
              </a:rPr>
              <a:t>csoport</a:t>
            </a:r>
            <a:r>
              <a:rPr sz="1000" spc="23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-	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amelynek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tagjai az öntözési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körzet</a:t>
            </a:r>
            <a:r>
              <a:rPr sz="1000" spc="28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területén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található földrészlet</a:t>
            </a:r>
            <a:endParaRPr sz="1000">
              <a:latin typeface="Trebuchet MS"/>
              <a:cs typeface="Trebuchet MS"/>
            </a:endParaRPr>
          </a:p>
          <a:p>
            <a:pPr marL="552450">
              <a:lnSpc>
                <a:spcPct val="100000"/>
              </a:lnSpc>
              <a:spcBef>
                <a:spcPts val="165"/>
              </a:spcBef>
            </a:pP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használati jogával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rendelkező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mezőgazdasági</a:t>
            </a:r>
            <a:r>
              <a:rPr sz="1000" spc="-1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termelők;</a:t>
            </a:r>
            <a:endParaRPr sz="1000">
              <a:latin typeface="Trebuchet MS"/>
              <a:cs typeface="Trebuchet MS"/>
            </a:endParaRPr>
          </a:p>
          <a:p>
            <a:pPr marL="552450" indent="-360680">
              <a:lnSpc>
                <a:spcPct val="100000"/>
              </a:lnSpc>
              <a:spcBef>
                <a:spcPts val="17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öntözési közösség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öntözési</a:t>
            </a:r>
            <a:r>
              <a:rPr sz="1000" spc="-229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körzet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területén</a:t>
            </a:r>
            <a:endParaRPr sz="1000">
              <a:latin typeface="Trebuchet MS"/>
              <a:cs typeface="Trebuchet MS"/>
            </a:endParaRPr>
          </a:p>
          <a:p>
            <a:pPr marL="911860" lvl="1" indent="-360045">
              <a:lnSpc>
                <a:spcPct val="100000"/>
              </a:lnSpc>
              <a:spcBef>
                <a:spcPts val="170"/>
              </a:spcBef>
              <a:buFont typeface="Wingdings"/>
              <a:buChar char=""/>
              <a:tabLst>
                <a:tab pos="911860" algn="l"/>
                <a:tab pos="912494" algn="l"/>
              </a:tabLst>
            </a:pP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szántóföldi növénytermesztés és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ipari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zöldségtermesztés esetén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legalább </a:t>
            </a:r>
            <a:r>
              <a:rPr sz="1000" dirty="0">
                <a:solidFill>
                  <a:srgbClr val="C00000"/>
                </a:solidFill>
                <a:latin typeface="Trebuchet MS"/>
                <a:cs typeface="Trebuchet MS"/>
              </a:rPr>
              <a:t>100</a:t>
            </a:r>
            <a:r>
              <a:rPr sz="1000" spc="-18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C00000"/>
                </a:solidFill>
                <a:latin typeface="Trebuchet MS"/>
                <a:cs typeface="Trebuchet MS"/>
              </a:rPr>
              <a:t>hektár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,</a:t>
            </a:r>
            <a:endParaRPr sz="1000">
              <a:latin typeface="Trebuchet MS"/>
              <a:cs typeface="Trebuchet MS"/>
            </a:endParaRPr>
          </a:p>
          <a:p>
            <a:pPr marL="911860" lvl="1" indent="-360045">
              <a:lnSpc>
                <a:spcPct val="100000"/>
              </a:lnSpc>
              <a:spcBef>
                <a:spcPts val="170"/>
              </a:spcBef>
              <a:buFont typeface="Wingdings"/>
              <a:buChar char=""/>
              <a:tabLst>
                <a:tab pos="911860" algn="l"/>
                <a:tab pos="912494" algn="l"/>
              </a:tabLst>
            </a:pP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1000" spc="-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kertészeti</a:t>
            </a:r>
            <a:r>
              <a:rPr sz="1000" spc="-3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zöldség-gyümölcstermesztés</a:t>
            </a:r>
            <a:r>
              <a:rPr sz="1000" spc="-7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esetén</a:t>
            </a:r>
            <a:r>
              <a:rPr sz="1000" spc="-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pedig</a:t>
            </a:r>
            <a:r>
              <a:rPr sz="1000" spc="1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legalább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C00000"/>
                </a:solidFill>
                <a:latin typeface="Trebuchet MS"/>
                <a:cs typeface="Trebuchet MS"/>
              </a:rPr>
              <a:t>10</a:t>
            </a:r>
            <a:r>
              <a:rPr sz="1000" spc="-2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C00000"/>
                </a:solidFill>
                <a:latin typeface="Trebuchet MS"/>
                <a:cs typeface="Trebuchet MS"/>
              </a:rPr>
              <a:t>hektár</a:t>
            </a:r>
            <a:r>
              <a:rPr sz="1000" spc="-2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öntözésének</a:t>
            </a:r>
            <a:r>
              <a:rPr sz="1000" spc="-6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lehetőségét</a:t>
            </a:r>
            <a:r>
              <a:rPr sz="1000" spc="-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biztosítja;</a:t>
            </a:r>
            <a:endParaRPr sz="1000">
              <a:latin typeface="Trebuchet MS"/>
              <a:cs typeface="Trebuchet MS"/>
            </a:endParaRPr>
          </a:p>
          <a:p>
            <a:pPr marL="192405">
              <a:lnSpc>
                <a:spcPct val="100000"/>
              </a:lnSpc>
              <a:spcBef>
                <a:spcPts val="770"/>
              </a:spcBef>
            </a:pPr>
            <a:r>
              <a:rPr sz="1000" b="1" dirty="0">
                <a:solidFill>
                  <a:srgbClr val="006633"/>
                </a:solidFill>
                <a:latin typeface="Trebuchet MS"/>
                <a:cs typeface="Trebuchet MS"/>
              </a:rPr>
              <a:t>EL KELL</a:t>
            </a:r>
            <a:r>
              <a:rPr sz="1000" b="1" spc="-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006633"/>
                </a:solidFill>
                <a:latin typeface="Trebuchet MS"/>
                <a:cs typeface="Trebuchet MS"/>
              </a:rPr>
              <a:t>ISMERTETNI!</a:t>
            </a:r>
            <a:endParaRPr sz="1000">
              <a:latin typeface="Trebuchet MS"/>
              <a:cs typeface="Trebuchet MS"/>
            </a:endParaRPr>
          </a:p>
          <a:p>
            <a:pPr marL="552450" indent="-360680">
              <a:lnSpc>
                <a:spcPct val="100000"/>
              </a:lnSpc>
              <a:spcBef>
                <a:spcPts val="165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kérelmet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az NFK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részére kell</a:t>
            </a:r>
            <a:r>
              <a:rPr sz="1000" spc="-3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benyújtani;</a:t>
            </a:r>
            <a:endParaRPr sz="1000">
              <a:latin typeface="Trebuchet MS"/>
              <a:cs typeface="Trebuchet MS"/>
            </a:endParaRPr>
          </a:p>
          <a:p>
            <a:pPr marL="552450" indent="-360680">
              <a:lnSpc>
                <a:spcPct val="100000"/>
              </a:lnSpc>
              <a:spcBef>
                <a:spcPts val="17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agrárpolitikáért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felelős miniszter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ismeri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el (függeszti fel, vonja vissza, ha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kell); (15</a:t>
            </a:r>
            <a:r>
              <a:rPr sz="1000" spc="-20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nap)</a:t>
            </a:r>
            <a:endParaRPr sz="1000">
              <a:latin typeface="Trebuchet MS"/>
              <a:cs typeface="Trebuchet MS"/>
            </a:endParaRPr>
          </a:p>
          <a:p>
            <a:pPr marL="552450" indent="-360680">
              <a:lnSpc>
                <a:spcPct val="100000"/>
              </a:lnSpc>
              <a:spcBef>
                <a:spcPts val="17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kérelem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tartalma: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általános,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területi és szakmai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(víz!)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követelmények,</a:t>
            </a:r>
            <a:r>
              <a:rPr sz="1000" spc="-19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cégalapítás!;</a:t>
            </a:r>
            <a:endParaRPr sz="1000">
              <a:latin typeface="Trebuchet MS"/>
              <a:cs typeface="Trebuchet MS"/>
            </a:endParaRPr>
          </a:p>
          <a:p>
            <a:pPr marL="192405">
              <a:lnSpc>
                <a:spcPct val="100000"/>
              </a:lnSpc>
              <a:spcBef>
                <a:spcPts val="770"/>
              </a:spcBef>
            </a:pPr>
            <a:r>
              <a:rPr sz="1000" b="1" spc="5" dirty="0">
                <a:solidFill>
                  <a:srgbClr val="006633"/>
                </a:solidFill>
                <a:latin typeface="Trebuchet MS"/>
                <a:cs typeface="Trebuchet MS"/>
              </a:rPr>
              <a:t>FELADATA</a:t>
            </a:r>
            <a:endParaRPr sz="1000">
              <a:latin typeface="Trebuchet MS"/>
              <a:cs typeface="Trebuchet MS"/>
            </a:endParaRPr>
          </a:p>
          <a:p>
            <a:pPr marL="552450" indent="-360680">
              <a:lnSpc>
                <a:spcPct val="100000"/>
              </a:lnSpc>
              <a:spcBef>
                <a:spcPts val="17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öntözés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által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érintett csatornaszakaszt a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közösség</a:t>
            </a:r>
            <a:r>
              <a:rPr sz="1000" spc="-2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üzemelteti;</a:t>
            </a:r>
            <a:endParaRPr sz="1000">
              <a:latin typeface="Trebuchet MS"/>
              <a:cs typeface="Trebuchet MS"/>
            </a:endParaRPr>
          </a:p>
          <a:p>
            <a:pPr marL="192405">
              <a:lnSpc>
                <a:spcPct val="100000"/>
              </a:lnSpc>
              <a:spcBef>
                <a:spcPts val="765"/>
              </a:spcBef>
            </a:pPr>
            <a:r>
              <a:rPr sz="1000" b="1" spc="5" dirty="0">
                <a:solidFill>
                  <a:srgbClr val="006633"/>
                </a:solidFill>
                <a:latin typeface="Trebuchet MS"/>
                <a:cs typeface="Trebuchet MS"/>
              </a:rPr>
              <a:t>ÖSZTÖNZŐ</a:t>
            </a:r>
            <a:r>
              <a:rPr sz="1000" b="1" spc="-9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b="1" spc="5" dirty="0">
                <a:solidFill>
                  <a:srgbClr val="006633"/>
                </a:solidFill>
                <a:latin typeface="Trebuchet MS"/>
                <a:cs typeface="Trebuchet MS"/>
              </a:rPr>
              <a:t>TÁMOGATÁSOK</a:t>
            </a:r>
            <a:endParaRPr sz="1000">
              <a:latin typeface="Trebuchet MS"/>
              <a:cs typeface="Trebuchet MS"/>
            </a:endParaRPr>
          </a:p>
          <a:p>
            <a:pPr marL="552450" indent="-360680">
              <a:lnSpc>
                <a:spcPct val="100000"/>
              </a:lnSpc>
              <a:spcBef>
                <a:spcPts val="17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NFK</a:t>
            </a:r>
            <a:r>
              <a:rPr sz="1000" spc="10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környezeti</a:t>
            </a:r>
            <a:r>
              <a:rPr sz="1000" spc="9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körzeti</a:t>
            </a:r>
            <a:r>
              <a:rPr sz="1000" spc="114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terveket</a:t>
            </a:r>
            <a:r>
              <a:rPr sz="1000" spc="1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készíttet</a:t>
            </a:r>
            <a:r>
              <a:rPr sz="1000" spc="1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1000" spc="8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közösség</a:t>
            </a:r>
            <a:r>
              <a:rPr sz="1000" spc="7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számára,</a:t>
            </a:r>
            <a:r>
              <a:rPr sz="1000" spc="10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és</a:t>
            </a:r>
            <a:r>
              <a:rPr sz="1000" spc="9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annak</a:t>
            </a:r>
            <a:r>
              <a:rPr sz="1000" spc="8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aki</a:t>
            </a:r>
            <a:r>
              <a:rPr sz="1000" spc="1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eléri</a:t>
            </a:r>
            <a:r>
              <a:rPr sz="1000" spc="114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1000" spc="11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küszöbértéket</a:t>
            </a:r>
            <a:r>
              <a:rPr sz="1000" spc="10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–</a:t>
            </a:r>
            <a:r>
              <a:rPr sz="1000" spc="10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azaz</a:t>
            </a:r>
            <a:r>
              <a:rPr sz="1000" spc="7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az</a:t>
            </a:r>
            <a:r>
              <a:rPr sz="1000" spc="114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NFK</a:t>
            </a:r>
            <a:r>
              <a:rPr sz="1000" spc="8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készíti</a:t>
            </a:r>
            <a:r>
              <a:rPr sz="1000" spc="114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el</a:t>
            </a:r>
            <a:r>
              <a:rPr sz="1000" spc="10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1000" spc="8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szakhatósági</a:t>
            </a:r>
            <a:endParaRPr sz="1000">
              <a:latin typeface="Trebuchet MS"/>
              <a:cs typeface="Trebuchet MS"/>
            </a:endParaRPr>
          </a:p>
          <a:p>
            <a:pPr marL="552450">
              <a:lnSpc>
                <a:spcPct val="100000"/>
              </a:lnSpc>
              <a:spcBef>
                <a:spcPts val="170"/>
              </a:spcBef>
            </a:pP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tervdokumentációkat (környezet-, természet- és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talajvédelmi</a:t>
            </a:r>
            <a:r>
              <a:rPr sz="1000" spc="-19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szakhatóságok);</a:t>
            </a:r>
            <a:endParaRPr sz="1000">
              <a:latin typeface="Trebuchet MS"/>
              <a:cs typeface="Trebuchet MS"/>
            </a:endParaRPr>
          </a:p>
          <a:p>
            <a:pPr marL="552450" indent="-360680">
              <a:lnSpc>
                <a:spcPct val="100000"/>
              </a:lnSpc>
              <a:spcBef>
                <a:spcPts val="165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az</a:t>
            </a:r>
            <a:r>
              <a:rPr sz="1000" spc="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öntözési</a:t>
            </a:r>
            <a:r>
              <a:rPr sz="1000" spc="5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közösségek</a:t>
            </a:r>
            <a:r>
              <a:rPr sz="1000" spc="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támogatására</a:t>
            </a:r>
            <a:r>
              <a:rPr sz="1000" spc="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új,</a:t>
            </a:r>
            <a:r>
              <a:rPr sz="100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90</a:t>
            </a:r>
            <a:r>
              <a:rPr sz="100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százalékos</a:t>
            </a:r>
            <a:r>
              <a:rPr sz="1000" spc="7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intenzitású</a:t>
            </a:r>
            <a:r>
              <a:rPr sz="1000" spc="5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pályázati</a:t>
            </a:r>
            <a:r>
              <a:rPr sz="1000" spc="5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felhívás</a:t>
            </a:r>
            <a:r>
              <a:rPr sz="1000" spc="5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kerül</a:t>
            </a:r>
            <a:r>
              <a:rPr sz="100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kialakításra</a:t>
            </a:r>
            <a:r>
              <a:rPr sz="1000" spc="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1000" spc="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VP-ben–</a:t>
            </a:r>
            <a:r>
              <a:rPr sz="1000" spc="6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vízügyi</a:t>
            </a:r>
            <a:r>
              <a:rPr sz="1000" spc="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tervek</a:t>
            </a:r>
            <a:r>
              <a:rPr sz="100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elkészítése</a:t>
            </a:r>
            <a:endParaRPr sz="1000">
              <a:latin typeface="Trebuchet MS"/>
              <a:cs typeface="Trebuchet MS"/>
            </a:endParaRPr>
          </a:p>
          <a:p>
            <a:pPr marL="552450">
              <a:lnSpc>
                <a:spcPct val="100000"/>
              </a:lnSpc>
              <a:spcBef>
                <a:spcPts val="170"/>
              </a:spcBef>
            </a:pP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és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részben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művek fenntartási költségeinek</a:t>
            </a:r>
            <a:r>
              <a:rPr sz="1000" spc="-1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finanszírozása;</a:t>
            </a:r>
            <a:endParaRPr sz="1000">
              <a:latin typeface="Trebuchet MS"/>
              <a:cs typeface="Trebuchet MS"/>
            </a:endParaRPr>
          </a:p>
          <a:p>
            <a:pPr marL="552450" indent="-360680">
              <a:lnSpc>
                <a:spcPct val="100000"/>
              </a:lnSpc>
              <a:spcBef>
                <a:spcPts val="484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az</a:t>
            </a:r>
            <a:r>
              <a:rPr sz="1000" spc="-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öntözési</a:t>
            </a:r>
            <a:r>
              <a:rPr sz="1000" spc="-6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közösség</a:t>
            </a:r>
            <a:r>
              <a:rPr sz="1000" spc="-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jogosult</a:t>
            </a:r>
            <a:r>
              <a:rPr sz="1000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lesz</a:t>
            </a:r>
            <a:r>
              <a:rPr sz="1000" spc="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pályázni</a:t>
            </a:r>
            <a:r>
              <a:rPr sz="1000" spc="-1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1000" spc="-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VP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mezőgazdasági</a:t>
            </a:r>
            <a:r>
              <a:rPr sz="1000" spc="-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vízgazdálkodás</a:t>
            </a:r>
            <a:r>
              <a:rPr sz="1000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fejlesztését</a:t>
            </a:r>
            <a:r>
              <a:rPr sz="1000" spc="-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006633"/>
                </a:solidFill>
                <a:latin typeface="Trebuchet MS"/>
                <a:cs typeface="Trebuchet MS"/>
              </a:rPr>
              <a:t>támogató</a:t>
            </a:r>
            <a:r>
              <a:rPr sz="1000" spc="-9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felhívásra;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812023" y="2590800"/>
            <a:ext cx="758951" cy="6004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95616" y="0"/>
            <a:ext cx="1548383" cy="10667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05">
              <a:lnSpc>
                <a:spcPct val="100000"/>
              </a:lnSpc>
              <a:spcBef>
                <a:spcPts val="100"/>
              </a:spcBef>
            </a:pPr>
            <a:r>
              <a:rPr spc="-110" dirty="0"/>
              <a:t>V. </a:t>
            </a:r>
            <a:r>
              <a:rPr dirty="0"/>
              <a:t>VÍZKERESLET –</a:t>
            </a:r>
            <a:r>
              <a:rPr spc="-20" dirty="0"/>
              <a:t> </a:t>
            </a:r>
            <a:r>
              <a:rPr spc="-5" dirty="0"/>
              <a:t>FEJLESZTÉS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9829" y="564895"/>
            <a:ext cx="5612765" cy="3470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dirty="0">
                <a:solidFill>
                  <a:srgbClr val="C00000"/>
                </a:solidFill>
                <a:latin typeface="Trebuchet MS"/>
                <a:cs typeface="Trebuchet MS"/>
              </a:rPr>
              <a:t>ÖNTÖZÉSI KÖRZET - KÖZÖSSÉG:</a:t>
            </a:r>
            <a:r>
              <a:rPr sz="1600" b="1" spc="-26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KÖRNYEZETI </a:t>
            </a:r>
            <a:r>
              <a:rPr sz="1050" spc="5" dirty="0">
                <a:solidFill>
                  <a:srgbClr val="006633"/>
                </a:solidFill>
                <a:latin typeface="Trebuchet MS"/>
                <a:cs typeface="Trebuchet MS"/>
              </a:rPr>
              <a:t>TERVEK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– 20 év</a:t>
            </a:r>
            <a:endParaRPr sz="1050">
              <a:latin typeface="Trebuchet MS"/>
              <a:cs typeface="Trebuchet MS"/>
            </a:endParaRPr>
          </a:p>
          <a:p>
            <a:pPr marL="363220" indent="-170815">
              <a:lnSpc>
                <a:spcPct val="100000"/>
              </a:lnSpc>
              <a:spcBef>
                <a:spcPts val="865"/>
              </a:spcBef>
              <a:buFont typeface="Wingdings"/>
              <a:buChar char=""/>
              <a:tabLst>
                <a:tab pos="363220" algn="l"/>
              </a:tabLst>
            </a:pP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öntözési közösség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által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lehatárolt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terület,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amely az elismeréssel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együtt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jelölődik</a:t>
            </a:r>
            <a:r>
              <a:rPr sz="1050" spc="-2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ki;</a:t>
            </a:r>
            <a:endParaRPr sz="1050">
              <a:latin typeface="Trebuchet MS"/>
              <a:cs typeface="Trebuchet MS"/>
            </a:endParaRPr>
          </a:p>
          <a:p>
            <a:pPr marL="363220" indent="-170815">
              <a:lnSpc>
                <a:spcPct val="100000"/>
              </a:lnSpc>
              <a:spcBef>
                <a:spcPts val="780"/>
              </a:spcBef>
              <a:buFont typeface="Wingdings"/>
              <a:buChar char=""/>
              <a:tabLst>
                <a:tab pos="363220" algn="l"/>
              </a:tabLst>
            </a:pP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TERV: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környezet- természet-, valamint talajvédelmi dokumentáció elkészíttetése</a:t>
            </a:r>
            <a:r>
              <a:rPr sz="105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endParaRPr sz="1050">
              <a:latin typeface="Trebuchet MS"/>
              <a:cs typeface="Trebuchet MS"/>
            </a:endParaRPr>
          </a:p>
          <a:p>
            <a:pPr marL="362585">
              <a:lnSpc>
                <a:spcPct val="100000"/>
              </a:lnSpc>
              <a:spcBef>
                <a:spcPts val="180"/>
              </a:spcBef>
            </a:pP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szakhatósági</a:t>
            </a:r>
            <a:r>
              <a:rPr sz="1050" spc="-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állásfoglalásokhoz;</a:t>
            </a:r>
            <a:endParaRPr sz="1050">
              <a:latin typeface="Trebuchet MS"/>
              <a:cs typeface="Trebuchet MS"/>
            </a:endParaRPr>
          </a:p>
          <a:p>
            <a:pPr marL="363220" indent="-170815">
              <a:lnSpc>
                <a:spcPct val="100000"/>
              </a:lnSpc>
              <a:spcBef>
                <a:spcPts val="785"/>
              </a:spcBef>
              <a:buFont typeface="Wingdings"/>
              <a:buChar char=""/>
              <a:tabLst>
                <a:tab pos="363220" algn="l"/>
              </a:tabLst>
            </a:pP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NFK</a:t>
            </a:r>
            <a:r>
              <a:rPr sz="1050" spc="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készíti</a:t>
            </a:r>
            <a:r>
              <a:rPr sz="1050" spc="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el</a:t>
            </a:r>
            <a:r>
              <a:rPr sz="105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az</a:t>
            </a:r>
            <a:r>
              <a:rPr sz="105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öntözési</a:t>
            </a:r>
            <a:r>
              <a:rPr sz="1050" spc="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közösség,</a:t>
            </a:r>
            <a:r>
              <a:rPr sz="1050" spc="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ill.</a:t>
            </a:r>
            <a:r>
              <a:rPr sz="1050" spc="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az</a:t>
            </a:r>
            <a:r>
              <a:rPr sz="1050" spc="1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általuk</a:t>
            </a:r>
            <a:r>
              <a:rPr sz="105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meghatározott</a:t>
            </a:r>
            <a:r>
              <a:rPr sz="1050" spc="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területi</a:t>
            </a:r>
            <a:endParaRPr sz="1050">
              <a:latin typeface="Trebuchet MS"/>
              <a:cs typeface="Trebuchet MS"/>
            </a:endParaRPr>
          </a:p>
          <a:p>
            <a:pPr marL="362585">
              <a:lnSpc>
                <a:spcPct val="100000"/>
              </a:lnSpc>
              <a:spcBef>
                <a:spcPts val="180"/>
              </a:spcBef>
            </a:pP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küszöbértéket elérő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termelők részére,</a:t>
            </a:r>
            <a:r>
              <a:rPr sz="1050" spc="-8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akkor</a:t>
            </a:r>
            <a:endParaRPr sz="1050">
              <a:latin typeface="Trebuchet MS"/>
              <a:cs typeface="Trebuchet MS"/>
            </a:endParaRPr>
          </a:p>
          <a:p>
            <a:pPr marL="362585" marR="5080" indent="-170815">
              <a:lnSpc>
                <a:spcPct val="114300"/>
              </a:lnSpc>
              <a:spcBef>
                <a:spcPts val="575"/>
              </a:spcBef>
              <a:buFont typeface="Wingdings"/>
              <a:buChar char=""/>
              <a:tabLst>
                <a:tab pos="363220" algn="l"/>
              </a:tabLst>
            </a:pP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ha nincs </a:t>
            </a:r>
            <a:r>
              <a:rPr sz="1050" spc="5" dirty="0">
                <a:solidFill>
                  <a:srgbClr val="006633"/>
                </a:solidFill>
                <a:latin typeface="Trebuchet MS"/>
                <a:cs typeface="Trebuchet MS"/>
              </a:rPr>
              <a:t>még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hatályos öntözésfejlesztési terv, </a:t>
            </a:r>
            <a:r>
              <a:rPr sz="1050" spc="5" dirty="0">
                <a:solidFill>
                  <a:srgbClr val="006633"/>
                </a:solidFill>
                <a:latin typeface="Trebuchet MS"/>
                <a:cs typeface="Trebuchet MS"/>
              </a:rPr>
              <a:t>de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akkor </a:t>
            </a:r>
            <a:r>
              <a:rPr sz="1050" spc="5" dirty="0">
                <a:solidFill>
                  <a:srgbClr val="006633"/>
                </a:solidFill>
                <a:latin typeface="Trebuchet MS"/>
                <a:cs typeface="Trebuchet MS"/>
              </a:rPr>
              <a:t>is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ha van, </a:t>
            </a:r>
            <a:r>
              <a:rPr sz="1050" spc="5" dirty="0">
                <a:solidFill>
                  <a:srgbClr val="006633"/>
                </a:solidFill>
                <a:latin typeface="Trebuchet MS"/>
                <a:cs typeface="Trebuchet MS"/>
              </a:rPr>
              <a:t>de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ott 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meghatározott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feltételektől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el kívánnak</a:t>
            </a:r>
            <a:r>
              <a:rPr sz="1050" spc="-10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térni!</a:t>
            </a:r>
            <a:endParaRPr sz="1050">
              <a:latin typeface="Trebuchet MS"/>
              <a:cs typeface="Trebuchet MS"/>
            </a:endParaRPr>
          </a:p>
          <a:p>
            <a:pPr marL="363220" indent="-170815">
              <a:lnSpc>
                <a:spcPct val="100000"/>
              </a:lnSpc>
              <a:spcBef>
                <a:spcPts val="785"/>
              </a:spcBef>
              <a:buFont typeface="Wingdings"/>
              <a:buChar char=""/>
              <a:tabLst>
                <a:tab pos="363220" algn="l"/>
              </a:tabLst>
            </a:pP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Névátírással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kerül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1050" spc="-6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közösséghez!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800" b="1" i="1" spc="-5" dirty="0">
                <a:solidFill>
                  <a:srgbClr val="C00000"/>
                </a:solidFill>
                <a:latin typeface="Trebuchet MS"/>
                <a:cs typeface="Trebuchet MS"/>
              </a:rPr>
              <a:t>ÖNTÖZÉSI </a:t>
            </a:r>
            <a:r>
              <a:rPr sz="1800" b="1" i="1" spc="-30" dirty="0">
                <a:solidFill>
                  <a:srgbClr val="C00000"/>
                </a:solidFill>
                <a:latin typeface="Trebuchet MS"/>
                <a:cs typeface="Trebuchet MS"/>
              </a:rPr>
              <a:t>KERÜLET: </a:t>
            </a: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ÖNTÖZÉSFEJLESZTÉSI </a:t>
            </a:r>
            <a:r>
              <a:rPr sz="1050" i="1" spc="5" dirty="0">
                <a:solidFill>
                  <a:srgbClr val="006633"/>
                </a:solidFill>
                <a:latin typeface="Trebuchet MS"/>
                <a:cs typeface="Trebuchet MS"/>
              </a:rPr>
              <a:t>TERVEK </a:t>
            </a: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– 20</a:t>
            </a:r>
            <a:r>
              <a:rPr sz="1050" i="1" spc="-18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spc="5" dirty="0">
                <a:solidFill>
                  <a:srgbClr val="006633"/>
                </a:solidFill>
                <a:latin typeface="Trebuchet MS"/>
                <a:cs typeface="Trebuchet MS"/>
              </a:rPr>
              <a:t>év</a:t>
            </a:r>
            <a:endParaRPr sz="1050">
              <a:latin typeface="Trebuchet MS"/>
              <a:cs typeface="Trebuchet MS"/>
            </a:endParaRPr>
          </a:p>
          <a:p>
            <a:pPr marL="363220" indent="-170815">
              <a:lnSpc>
                <a:spcPct val="100000"/>
              </a:lnSpc>
              <a:spcBef>
                <a:spcPts val="900"/>
              </a:spcBef>
              <a:buFont typeface="Wingdings"/>
              <a:buChar char=""/>
              <a:tabLst>
                <a:tab pos="363220" algn="l"/>
              </a:tabLst>
            </a:pP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NFK hivatalból hatósági </a:t>
            </a:r>
            <a:r>
              <a:rPr sz="1050" i="1" spc="-5" dirty="0">
                <a:solidFill>
                  <a:srgbClr val="006633"/>
                </a:solidFill>
                <a:latin typeface="Trebuchet MS"/>
                <a:cs typeface="Trebuchet MS"/>
              </a:rPr>
              <a:t>határozattal </a:t>
            </a: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jelöli</a:t>
            </a:r>
            <a:r>
              <a:rPr sz="1050" i="1" spc="-1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ki;</a:t>
            </a:r>
            <a:endParaRPr sz="1050">
              <a:latin typeface="Trebuchet MS"/>
              <a:cs typeface="Trebuchet MS"/>
            </a:endParaRPr>
          </a:p>
          <a:p>
            <a:pPr marL="363220" indent="-170815">
              <a:lnSpc>
                <a:spcPct val="100000"/>
              </a:lnSpc>
              <a:spcBef>
                <a:spcPts val="755"/>
              </a:spcBef>
              <a:buFont typeface="Wingdings"/>
              <a:buChar char=""/>
              <a:tabLst>
                <a:tab pos="363220" algn="l"/>
              </a:tabLst>
            </a:pP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TERV: </a:t>
            </a:r>
            <a:r>
              <a:rPr sz="1050" i="1" spc="-5" dirty="0">
                <a:solidFill>
                  <a:srgbClr val="006633"/>
                </a:solidFill>
                <a:latin typeface="Trebuchet MS"/>
                <a:cs typeface="Trebuchet MS"/>
              </a:rPr>
              <a:t>meghatározza </a:t>
            </a: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1050" i="1" spc="-5" dirty="0">
                <a:solidFill>
                  <a:srgbClr val="006633"/>
                </a:solidFill>
                <a:latin typeface="Trebuchet MS"/>
                <a:cs typeface="Trebuchet MS"/>
              </a:rPr>
              <a:t>öntözéses gazdálkodás természet-, környezet-,</a:t>
            </a:r>
            <a:r>
              <a:rPr sz="1050" i="1" spc="-11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spc="-5" dirty="0">
                <a:solidFill>
                  <a:srgbClr val="006633"/>
                </a:solidFill>
                <a:latin typeface="Trebuchet MS"/>
                <a:cs typeface="Trebuchet MS"/>
              </a:rPr>
              <a:t>talajvédelmi,</a:t>
            </a:r>
            <a:endParaRPr sz="1050">
              <a:latin typeface="Trebuchet MS"/>
              <a:cs typeface="Trebuchet MS"/>
            </a:endParaRPr>
          </a:p>
          <a:p>
            <a:pPr marL="362585">
              <a:lnSpc>
                <a:spcPct val="100000"/>
              </a:lnSpc>
              <a:spcBef>
                <a:spcPts val="180"/>
              </a:spcBef>
            </a:pP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hal- </a:t>
            </a:r>
            <a:r>
              <a:rPr sz="1050" i="1" spc="5" dirty="0">
                <a:solidFill>
                  <a:srgbClr val="006633"/>
                </a:solidFill>
                <a:latin typeface="Trebuchet MS"/>
                <a:cs typeface="Trebuchet MS"/>
              </a:rPr>
              <a:t>és, </a:t>
            </a: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erdőgazdálkodási, valamint </a:t>
            </a:r>
            <a:r>
              <a:rPr sz="1050" i="1" spc="-5" dirty="0">
                <a:solidFill>
                  <a:srgbClr val="006633"/>
                </a:solidFill>
                <a:latin typeface="Trebuchet MS"/>
                <a:cs typeface="Trebuchet MS"/>
              </a:rPr>
              <a:t>bányászati</a:t>
            </a:r>
            <a:r>
              <a:rPr sz="1050" i="1" spc="-2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feltételeit;</a:t>
            </a:r>
            <a:endParaRPr sz="1050">
              <a:latin typeface="Trebuchet MS"/>
              <a:cs typeface="Trebuchet MS"/>
            </a:endParaRPr>
          </a:p>
          <a:p>
            <a:pPr marL="363220" indent="-170815">
              <a:lnSpc>
                <a:spcPct val="100000"/>
              </a:lnSpc>
              <a:spcBef>
                <a:spcPts val="780"/>
              </a:spcBef>
              <a:buFont typeface="Wingdings"/>
              <a:buChar char=""/>
              <a:tabLst>
                <a:tab pos="363220" algn="l"/>
              </a:tabLst>
            </a:pP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kiváltja</a:t>
            </a:r>
            <a:r>
              <a:rPr sz="1050" i="1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spc="5" dirty="0">
                <a:solidFill>
                  <a:srgbClr val="006633"/>
                </a:solidFill>
                <a:latin typeface="Trebuchet MS"/>
                <a:cs typeface="Trebuchet MS"/>
              </a:rPr>
              <a:t>ezen</a:t>
            </a:r>
            <a:r>
              <a:rPr sz="1050" i="1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szakhatóságokat,</a:t>
            </a:r>
            <a:r>
              <a:rPr sz="1050" i="1" spc="-7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spc="5" dirty="0">
                <a:solidFill>
                  <a:srgbClr val="006633"/>
                </a:solidFill>
                <a:latin typeface="Trebuchet MS"/>
                <a:cs typeface="Trebuchet MS"/>
              </a:rPr>
              <a:t>ha</a:t>
            </a:r>
            <a:r>
              <a:rPr sz="1050" i="1" spc="-1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spc="5" dirty="0">
                <a:solidFill>
                  <a:srgbClr val="006633"/>
                </a:solidFill>
                <a:latin typeface="Trebuchet MS"/>
                <a:cs typeface="Trebuchet MS"/>
              </a:rPr>
              <a:t>nem</a:t>
            </a:r>
            <a:r>
              <a:rPr sz="1050" i="1" spc="-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spc="-5" dirty="0">
                <a:solidFill>
                  <a:srgbClr val="006633"/>
                </a:solidFill>
                <a:latin typeface="Trebuchet MS"/>
                <a:cs typeface="Trebuchet MS"/>
              </a:rPr>
              <a:t>térnek</a:t>
            </a:r>
            <a:r>
              <a:rPr sz="1050" i="1" spc="-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spc="5" dirty="0">
                <a:solidFill>
                  <a:srgbClr val="006633"/>
                </a:solidFill>
                <a:latin typeface="Trebuchet MS"/>
                <a:cs typeface="Trebuchet MS"/>
              </a:rPr>
              <a:t>el</a:t>
            </a:r>
            <a:r>
              <a:rPr sz="1050" i="1" spc="-3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1050" i="1" spc="-1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dirty="0">
                <a:solidFill>
                  <a:srgbClr val="006633"/>
                </a:solidFill>
                <a:latin typeface="Trebuchet MS"/>
                <a:cs typeface="Trebuchet MS"/>
              </a:rPr>
              <a:t>tervben</a:t>
            </a:r>
            <a:r>
              <a:rPr sz="1050" i="1" spc="-5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i="1" spc="-5" dirty="0">
                <a:solidFill>
                  <a:srgbClr val="006633"/>
                </a:solidFill>
                <a:latin typeface="Trebuchet MS"/>
                <a:cs typeface="Trebuchet MS"/>
              </a:rPr>
              <a:t>foglaltaktól;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974079" y="499871"/>
            <a:ext cx="551687" cy="5273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5797296" y="0"/>
            <a:ext cx="3347085" cy="3578860"/>
            <a:chOff x="5797296" y="0"/>
            <a:chExt cx="3347085" cy="3578860"/>
          </a:xfrm>
        </p:grpSpPr>
        <p:sp>
          <p:nvSpPr>
            <p:cNvPr id="6" name="object 6"/>
            <p:cNvSpPr/>
            <p:nvPr/>
          </p:nvSpPr>
          <p:spPr>
            <a:xfrm>
              <a:off x="5797296" y="1219199"/>
              <a:ext cx="3319272" cy="23591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293864" y="0"/>
              <a:ext cx="1850135" cy="127711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6927595" y="3768344"/>
            <a:ext cx="1042669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5" dirty="0">
                <a:latin typeface="Trebuchet MS"/>
                <a:cs typeface="Trebuchet MS"/>
              </a:rPr>
              <a:t>forrás:</a:t>
            </a:r>
            <a:r>
              <a:rPr sz="700" spc="5" dirty="0">
                <a:latin typeface="Trebuchet MS"/>
                <a:cs typeface="Trebuchet MS"/>
              </a:rPr>
              <a:t> </a:t>
            </a:r>
            <a:r>
              <a:rPr sz="700" spc="-10" dirty="0">
                <a:latin typeface="Trebuchet MS"/>
                <a:cs typeface="Trebuchet MS"/>
              </a:rPr>
              <a:t>Agrárminisztérium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7394" y="24129"/>
            <a:ext cx="4124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VI. </a:t>
            </a:r>
            <a:r>
              <a:rPr spc="-25" dirty="0"/>
              <a:t>VÍZKÍNÁLAT </a:t>
            </a:r>
            <a:r>
              <a:rPr dirty="0"/>
              <a:t>-</a:t>
            </a:r>
            <a:r>
              <a:rPr spc="-80" dirty="0"/>
              <a:t> </a:t>
            </a:r>
            <a:r>
              <a:rPr spc="-5" dirty="0"/>
              <a:t>FEJLESZTÉS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8572" y="658824"/>
            <a:ext cx="7913370" cy="32746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52450" indent="-540385">
              <a:lnSpc>
                <a:spcPct val="100000"/>
              </a:lnSpc>
              <a:spcBef>
                <a:spcPts val="110"/>
              </a:spcBef>
              <a:buAutoNum type="arabicParenR"/>
              <a:tabLst>
                <a:tab pos="551815" algn="l"/>
                <a:tab pos="553085" algn="l"/>
                <a:tab pos="1390650" algn="l"/>
                <a:tab pos="2195830" algn="l"/>
              </a:tabLst>
            </a:pPr>
            <a:r>
              <a:rPr sz="1600" b="1" spc="-5" dirty="0">
                <a:solidFill>
                  <a:srgbClr val="006633"/>
                </a:solidFill>
                <a:latin typeface="Trebuchet MS"/>
                <a:cs typeface="Trebuchet MS"/>
              </a:rPr>
              <a:t>ÁLLAMI	</a:t>
            </a:r>
            <a:r>
              <a:rPr sz="1600" b="1" dirty="0">
                <a:solidFill>
                  <a:srgbClr val="006633"/>
                </a:solidFill>
                <a:latin typeface="Trebuchet MS"/>
                <a:cs typeface="Trebuchet MS"/>
              </a:rPr>
              <a:t>MŰVEK	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rekonstrukciója </a:t>
            </a:r>
            <a:r>
              <a:rPr sz="1100" spc="-10" dirty="0">
                <a:solidFill>
                  <a:srgbClr val="006633"/>
                </a:solidFill>
                <a:latin typeface="Trebuchet MS"/>
                <a:cs typeface="Trebuchet MS"/>
              </a:rPr>
              <a:t>mintegy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100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beruházással, összhangban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NAK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2018-as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vízigény</a:t>
            </a:r>
            <a:r>
              <a:rPr sz="1100" spc="2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–</a:t>
            </a:r>
            <a:endParaRPr sz="1100">
              <a:latin typeface="Trebuchet MS"/>
              <a:cs typeface="Trebuchet MS"/>
            </a:endParaRPr>
          </a:p>
          <a:p>
            <a:pPr marL="552450" algn="just">
              <a:lnSpc>
                <a:spcPct val="100000"/>
              </a:lnSpc>
              <a:spcBef>
                <a:spcPts val="790"/>
              </a:spcBef>
            </a:pP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felmérésével 7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beruházás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előkészítése</a:t>
            </a:r>
            <a:r>
              <a:rPr sz="1100" spc="-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folyamatban:</a:t>
            </a:r>
            <a:endParaRPr sz="1100">
              <a:latin typeface="Trebuchet MS"/>
              <a:cs typeface="Trebuchet MS"/>
            </a:endParaRPr>
          </a:p>
          <a:p>
            <a:pPr marL="552450" marR="5080" lvl="1" indent="-360045" algn="just">
              <a:lnSpc>
                <a:spcPct val="150100"/>
              </a:lnSpc>
              <a:spcBef>
                <a:spcPts val="585"/>
              </a:spcBef>
              <a:buFont typeface="Wingdings"/>
              <a:buChar char=""/>
              <a:tabLst>
                <a:tab pos="553085" algn="l"/>
              </a:tabLst>
            </a:pPr>
            <a:r>
              <a:rPr sz="1100" b="1" dirty="0">
                <a:solidFill>
                  <a:srgbClr val="C00000"/>
                </a:solidFill>
                <a:latin typeface="Trebuchet MS"/>
                <a:cs typeface="Trebuchet MS"/>
              </a:rPr>
              <a:t>2020 – 6 projekt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(3,6 Mrd)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Homokhátság vízpótlása, Szarvas-holtág vízpótlása;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Tiszakécske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öntözőcsatornái;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 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Taktaközi-öntözőcsatorna; Jánossomorja és térségének vízpótlása; kettősműködésű csatornák rekonstrukciói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- 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kiemelten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 Hajdúságban; a Keleti-főcsatorna és övcsatornáinak I. böge rekonstrukciós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munkái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(I.ütem</a:t>
            </a:r>
            <a:r>
              <a:rPr sz="1100" spc="-18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műtárgyak);</a:t>
            </a:r>
            <a:endParaRPr sz="1100">
              <a:latin typeface="Trebuchet MS"/>
              <a:cs typeface="Trebuchet MS"/>
            </a:endParaRPr>
          </a:p>
          <a:p>
            <a:pPr lvl="1">
              <a:lnSpc>
                <a:spcPct val="100000"/>
              </a:lnSpc>
              <a:buChar char=""/>
            </a:pPr>
            <a:endParaRPr sz="1300">
              <a:latin typeface="Trebuchet MS"/>
              <a:cs typeface="Trebuchet MS"/>
            </a:endParaRPr>
          </a:p>
          <a:p>
            <a:pPr lvl="1">
              <a:lnSpc>
                <a:spcPct val="100000"/>
              </a:lnSpc>
              <a:spcBef>
                <a:spcPts val="55"/>
              </a:spcBef>
              <a:buChar char=""/>
            </a:pPr>
            <a:endParaRPr sz="1450">
              <a:latin typeface="Trebuchet MS"/>
              <a:cs typeface="Trebuchet MS"/>
            </a:endParaRPr>
          </a:p>
          <a:p>
            <a:pPr marL="552450" indent="-540385">
              <a:lnSpc>
                <a:spcPct val="100000"/>
              </a:lnSpc>
              <a:buAutoNum type="arabicParenR" startAt="2"/>
              <a:tabLst>
                <a:tab pos="551815" algn="l"/>
                <a:tab pos="553085" algn="l"/>
              </a:tabLst>
            </a:pPr>
            <a:r>
              <a:rPr sz="1600" b="1" spc="5" dirty="0">
                <a:solidFill>
                  <a:srgbClr val="006633"/>
                </a:solidFill>
                <a:latin typeface="Trebuchet MS"/>
                <a:cs typeface="Trebuchet MS"/>
              </a:rPr>
              <a:t>NEM </a:t>
            </a:r>
            <a:r>
              <a:rPr sz="1600" b="1" dirty="0">
                <a:solidFill>
                  <a:srgbClr val="006633"/>
                </a:solidFill>
                <a:latin typeface="Trebuchet MS"/>
                <a:cs typeface="Trebuchet MS"/>
              </a:rPr>
              <a:t>ÁLLAMI MŰVEK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–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ún. HARMADLAGOS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MŰVEK</a:t>
            </a:r>
            <a:r>
              <a:rPr sz="1100" spc="-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esetében</a:t>
            </a:r>
            <a:endParaRPr sz="11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139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kataszter készítése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van folyamatban; (előzetes felmérés 6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ezer</a:t>
            </a:r>
            <a:r>
              <a:rPr sz="1100" spc="-6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fkm)</a:t>
            </a:r>
            <a:endParaRPr sz="1100">
              <a:latin typeface="Trebuchet MS"/>
              <a:cs typeface="Trebuchet MS"/>
            </a:endParaRPr>
          </a:p>
          <a:p>
            <a:pPr lvl="1">
              <a:lnSpc>
                <a:spcPct val="100000"/>
              </a:lnSpc>
              <a:spcBef>
                <a:spcPts val="30"/>
              </a:spcBef>
              <a:buChar char=""/>
            </a:pPr>
            <a:endParaRPr sz="105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beékelődő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művek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(önkormányzati, jogi-természetes személy, vízitársulati, egyéb) állami</a:t>
            </a:r>
            <a:r>
              <a:rPr sz="1100" spc="9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vagyonkezelésének</a:t>
            </a:r>
            <a:endParaRPr sz="1100">
              <a:latin typeface="Trebuchet MS"/>
              <a:cs typeface="Trebuchet MS"/>
            </a:endParaRPr>
          </a:p>
          <a:p>
            <a:pPr marL="552450" algn="just">
              <a:lnSpc>
                <a:spcPct val="100000"/>
              </a:lnSpc>
              <a:spcBef>
                <a:spcPts val="675"/>
              </a:spcBef>
            </a:pP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lehetősége;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(750</a:t>
            </a:r>
            <a:r>
              <a:rPr sz="1100" spc="-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fkm)</a:t>
            </a:r>
            <a:endParaRPr sz="11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kapcsolódó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önkormányzati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művek rendeltetésszerű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üzemeltetését az NFK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karolja</a:t>
            </a:r>
            <a:r>
              <a:rPr sz="1100" spc="-1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fel.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333231" y="1124711"/>
            <a:ext cx="646176" cy="6492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15528" y="3508247"/>
            <a:ext cx="490727" cy="4663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955280" y="0"/>
            <a:ext cx="1188720" cy="8199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80233" y="24129"/>
            <a:ext cx="43954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VII. </a:t>
            </a:r>
            <a:r>
              <a:rPr spc="-10" dirty="0"/>
              <a:t>HAZAI és </a:t>
            </a:r>
            <a:r>
              <a:rPr spc="-5" dirty="0"/>
              <a:t>UNIÓS</a:t>
            </a:r>
            <a:r>
              <a:rPr dirty="0"/>
              <a:t> </a:t>
            </a:r>
            <a:r>
              <a:rPr spc="-10" dirty="0"/>
              <a:t>FORRÁSOK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8396" y="443151"/>
            <a:ext cx="8590280" cy="3793490"/>
          </a:xfrm>
          <a:prstGeom prst="rect">
            <a:avLst/>
          </a:prstGeom>
        </p:spPr>
        <p:txBody>
          <a:bodyPr vert="horz" wrap="square" lIns="0" tIns="157480" rIns="0" bIns="0" rtlCol="0">
            <a:spAutoFit/>
          </a:bodyPr>
          <a:lstStyle/>
          <a:p>
            <a:pPr marL="552450" indent="-540385">
              <a:lnSpc>
                <a:spcPct val="100000"/>
              </a:lnSpc>
              <a:spcBef>
                <a:spcPts val="1240"/>
              </a:spcBef>
              <a:buAutoNum type="arabicParenR"/>
              <a:tabLst>
                <a:tab pos="551815" algn="l"/>
                <a:tab pos="553085" algn="l"/>
              </a:tabLst>
            </a:pPr>
            <a:r>
              <a:rPr sz="1600" b="1" dirty="0">
                <a:solidFill>
                  <a:srgbClr val="006633"/>
                </a:solidFill>
                <a:latin typeface="Trebuchet MS"/>
                <a:cs typeface="Trebuchet MS"/>
              </a:rPr>
              <a:t>HAZAI </a:t>
            </a:r>
            <a:r>
              <a:rPr sz="1600" b="1" spc="-5" dirty="0">
                <a:solidFill>
                  <a:srgbClr val="006633"/>
                </a:solidFill>
                <a:latin typeface="Trebuchet MS"/>
                <a:cs typeface="Trebuchet MS"/>
              </a:rPr>
              <a:t>FORRÁSOK</a:t>
            </a:r>
            <a:endParaRPr sz="16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79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2020-2030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között 170 </a:t>
            </a:r>
            <a:r>
              <a:rPr sz="1100" spc="5" dirty="0">
                <a:solidFill>
                  <a:srgbClr val="006633"/>
                </a:solidFill>
                <a:latin typeface="Trebuchet MS"/>
                <a:cs typeface="Trebuchet MS"/>
              </a:rPr>
              <a:t>Mrd,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 17 milliárdos éves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keret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eloszlási aránya</a:t>
            </a:r>
            <a:r>
              <a:rPr sz="1100" spc="-18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u="sng" dirty="0">
                <a:solidFill>
                  <a:srgbClr val="006633"/>
                </a:solidFill>
                <a:uFill>
                  <a:solidFill>
                    <a:srgbClr val="006633"/>
                  </a:solidFill>
                </a:uFill>
                <a:latin typeface="Trebuchet MS"/>
                <a:cs typeface="Trebuchet MS"/>
              </a:rPr>
              <a:t>2020-ban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:</a:t>
            </a:r>
            <a:endParaRPr sz="1100">
              <a:latin typeface="Trebuchet MS"/>
              <a:cs typeface="Trebuchet MS"/>
            </a:endParaRPr>
          </a:p>
          <a:p>
            <a:pPr marL="911860" lvl="2" indent="-360045">
              <a:lnSpc>
                <a:spcPct val="100000"/>
              </a:lnSpc>
              <a:spcBef>
                <a:spcPts val="650"/>
              </a:spcBef>
              <a:buFont typeface="Wingdings"/>
              <a:buChar char=""/>
              <a:tabLst>
                <a:tab pos="911860" algn="l"/>
                <a:tab pos="912494" algn="l"/>
              </a:tabLst>
            </a:pP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70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% </a:t>
            </a:r>
            <a:r>
              <a:rPr sz="1100" dirty="0">
                <a:solidFill>
                  <a:srgbClr val="006633"/>
                </a:solidFill>
                <a:latin typeface="Wingdings"/>
                <a:cs typeface="Wingdings"/>
              </a:rPr>
              <a:t></a:t>
            </a:r>
            <a:r>
              <a:rPr sz="1100" dirty="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vízkínálat-fejlesztést támogatja, </a:t>
            </a:r>
            <a:r>
              <a:rPr sz="1100" spc="-10" dirty="0">
                <a:solidFill>
                  <a:srgbClr val="006633"/>
                </a:solidFill>
                <a:latin typeface="Trebuchet MS"/>
                <a:cs typeface="Trebuchet MS"/>
              </a:rPr>
              <a:t>annak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érdekében, </a:t>
            </a:r>
            <a:r>
              <a:rPr sz="1100" spc="-10" dirty="0">
                <a:solidFill>
                  <a:srgbClr val="006633"/>
                </a:solidFill>
                <a:latin typeface="Trebuchet MS"/>
                <a:cs typeface="Trebuchet MS"/>
              </a:rPr>
              <a:t>hogy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csatornák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víz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szállítására alkalmas</a:t>
            </a:r>
            <a:r>
              <a:rPr sz="1100" spc="16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állapotba</a:t>
            </a:r>
            <a:endParaRPr sz="1100">
              <a:latin typeface="Trebuchet MS"/>
              <a:cs typeface="Trebuchet MS"/>
            </a:endParaRPr>
          </a:p>
          <a:p>
            <a:pPr marL="911860">
              <a:lnSpc>
                <a:spcPct val="100000"/>
              </a:lnSpc>
              <a:spcBef>
                <a:spcPts val="670"/>
              </a:spcBef>
            </a:pP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kerüljenek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–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ott,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ahol valós öntözési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igények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vannak; (~11,2</a:t>
            </a:r>
            <a:r>
              <a:rPr sz="1100" spc="-1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5" dirty="0">
                <a:solidFill>
                  <a:srgbClr val="006633"/>
                </a:solidFill>
                <a:latin typeface="Trebuchet MS"/>
                <a:cs typeface="Trebuchet MS"/>
              </a:rPr>
              <a:t>Mrd)</a:t>
            </a:r>
            <a:endParaRPr sz="1100">
              <a:latin typeface="Trebuchet MS"/>
              <a:cs typeface="Trebuchet MS"/>
            </a:endParaRPr>
          </a:p>
          <a:p>
            <a:pPr marL="911860" lvl="2" indent="-360045">
              <a:lnSpc>
                <a:spcPct val="100000"/>
              </a:lnSpc>
              <a:spcBef>
                <a:spcPts val="650"/>
              </a:spcBef>
              <a:buFont typeface="Wingdings"/>
              <a:buChar char=""/>
              <a:tabLst>
                <a:tab pos="911860" algn="l"/>
                <a:tab pos="912494" algn="l"/>
              </a:tabLst>
            </a:pP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30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% </a:t>
            </a:r>
            <a:r>
              <a:rPr sz="1100" dirty="0">
                <a:solidFill>
                  <a:srgbClr val="006633"/>
                </a:solidFill>
                <a:latin typeface="Wingdings"/>
                <a:cs typeface="Wingdings"/>
              </a:rPr>
              <a:t></a:t>
            </a:r>
            <a:r>
              <a:rPr sz="1100" dirty="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 vízkereslet-fejlesztést;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(~5,8</a:t>
            </a:r>
            <a:r>
              <a:rPr sz="1100" spc="-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5" dirty="0">
                <a:solidFill>
                  <a:srgbClr val="006633"/>
                </a:solidFill>
                <a:latin typeface="Trebuchet MS"/>
                <a:cs typeface="Trebuchet MS"/>
              </a:rPr>
              <a:t>Mrd)</a:t>
            </a:r>
            <a:endParaRPr sz="1100">
              <a:latin typeface="Trebuchet MS"/>
              <a:cs typeface="Trebuchet MS"/>
            </a:endParaRPr>
          </a:p>
          <a:p>
            <a:pPr lvl="2">
              <a:lnSpc>
                <a:spcPct val="100000"/>
              </a:lnSpc>
              <a:buClr>
                <a:srgbClr val="006633"/>
              </a:buClr>
              <a:buFont typeface="Wingdings"/>
              <a:buChar char=""/>
            </a:pPr>
            <a:endParaRPr sz="1300">
              <a:latin typeface="Trebuchet MS"/>
              <a:cs typeface="Trebuchet MS"/>
            </a:endParaRPr>
          </a:p>
          <a:p>
            <a:pPr marL="552450" indent="-540385">
              <a:lnSpc>
                <a:spcPct val="100000"/>
              </a:lnSpc>
              <a:spcBef>
                <a:spcPts val="1140"/>
              </a:spcBef>
              <a:buAutoNum type="arabicParenR"/>
              <a:tabLst>
                <a:tab pos="551815" algn="l"/>
                <a:tab pos="553085" algn="l"/>
              </a:tabLst>
            </a:pPr>
            <a:r>
              <a:rPr sz="1600" b="1" dirty="0">
                <a:solidFill>
                  <a:srgbClr val="006633"/>
                </a:solidFill>
                <a:latin typeface="Trebuchet MS"/>
                <a:cs typeface="Trebuchet MS"/>
              </a:rPr>
              <a:t>UNIÓS </a:t>
            </a:r>
            <a:r>
              <a:rPr sz="1600" b="1" spc="-5" dirty="0">
                <a:solidFill>
                  <a:srgbClr val="006633"/>
                </a:solidFill>
                <a:latin typeface="Trebuchet MS"/>
                <a:cs typeface="Trebuchet MS"/>
              </a:rPr>
              <a:t>FORRÁSOK </a:t>
            </a:r>
            <a:r>
              <a:rPr sz="1600" b="1" dirty="0">
                <a:solidFill>
                  <a:srgbClr val="006633"/>
                </a:solidFill>
                <a:latin typeface="Trebuchet MS"/>
                <a:cs typeface="Trebuchet MS"/>
              </a:rPr>
              <a:t>-</a:t>
            </a:r>
            <a:r>
              <a:rPr sz="1600" b="1" spc="-3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600" b="1" spc="5" dirty="0">
                <a:solidFill>
                  <a:srgbClr val="006633"/>
                </a:solidFill>
                <a:latin typeface="Trebuchet MS"/>
                <a:cs typeface="Trebuchet MS"/>
              </a:rPr>
              <a:t>VP</a:t>
            </a:r>
            <a:endParaRPr sz="16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785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Augusztusban lejár, </a:t>
            </a:r>
            <a:r>
              <a:rPr sz="1100" spc="5" dirty="0">
                <a:solidFill>
                  <a:srgbClr val="006633"/>
                </a:solidFill>
                <a:latin typeface="Trebuchet MS"/>
                <a:cs typeface="Trebuchet MS"/>
              </a:rPr>
              <a:t>de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meghosszabbításra</a:t>
            </a:r>
            <a:r>
              <a:rPr sz="1100" spc="-11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kerül;</a:t>
            </a:r>
            <a:endParaRPr sz="11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65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van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még uniós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forrás öntözésfejlesztést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támogató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felhívásban (60 %</a:t>
            </a:r>
            <a:r>
              <a:rPr sz="1100" spc="-8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lehívás)</a:t>
            </a:r>
            <a:endParaRPr sz="11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675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folyamatban van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elszámolható keretösszeg további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megemelése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10 </a:t>
            </a:r>
            <a:r>
              <a:rPr sz="1100" spc="5" dirty="0">
                <a:solidFill>
                  <a:srgbClr val="006633"/>
                </a:solidFill>
                <a:latin typeface="Trebuchet MS"/>
                <a:cs typeface="Trebuchet MS"/>
              </a:rPr>
              <a:t>%, </a:t>
            </a:r>
            <a:r>
              <a:rPr sz="1100" i="1" dirty="0">
                <a:solidFill>
                  <a:srgbClr val="006633"/>
                </a:solidFill>
                <a:latin typeface="Trebuchet MS"/>
                <a:cs typeface="Trebuchet MS"/>
              </a:rPr>
              <a:t>(2018-ban + 20</a:t>
            </a:r>
            <a:r>
              <a:rPr sz="1100" i="1" spc="-18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i="1" spc="5" dirty="0">
                <a:solidFill>
                  <a:srgbClr val="006633"/>
                </a:solidFill>
                <a:latin typeface="Trebuchet MS"/>
                <a:cs typeface="Trebuchet MS"/>
              </a:rPr>
              <a:t>%)</a:t>
            </a:r>
            <a:endParaRPr sz="11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65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kollektív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beruházások támogatási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intenzitásának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tovább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10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%</a:t>
            </a:r>
            <a:r>
              <a:rPr sz="1100" spc="-9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megemelése</a:t>
            </a:r>
            <a:endParaRPr sz="11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67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kollektív beruházásként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elismeri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öntözési</a:t>
            </a:r>
            <a:r>
              <a:rPr sz="1100" spc="-9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közösséget</a:t>
            </a:r>
            <a:endParaRPr sz="11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65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100" spc="-5" dirty="0">
                <a:solidFill>
                  <a:srgbClr val="C00000"/>
                </a:solidFill>
                <a:latin typeface="Trebuchet MS"/>
                <a:cs typeface="Trebuchet MS"/>
              </a:rPr>
              <a:t>új pályázati </a:t>
            </a:r>
            <a:r>
              <a:rPr sz="1100" dirty="0">
                <a:solidFill>
                  <a:srgbClr val="C00000"/>
                </a:solidFill>
                <a:latin typeface="Trebuchet MS"/>
                <a:cs typeface="Trebuchet MS"/>
              </a:rPr>
              <a:t>felhívás </a:t>
            </a:r>
            <a:r>
              <a:rPr sz="1100" spc="-5" dirty="0">
                <a:solidFill>
                  <a:srgbClr val="C00000"/>
                </a:solidFill>
                <a:latin typeface="Trebuchet MS"/>
                <a:cs typeface="Trebuchet MS"/>
              </a:rPr>
              <a:t>az </a:t>
            </a:r>
            <a:r>
              <a:rPr sz="1100" dirty="0">
                <a:solidFill>
                  <a:srgbClr val="C00000"/>
                </a:solidFill>
                <a:latin typeface="Trebuchet MS"/>
                <a:cs typeface="Trebuchet MS"/>
              </a:rPr>
              <a:t>öntözési </a:t>
            </a:r>
            <a:r>
              <a:rPr sz="1100" spc="-10" dirty="0">
                <a:solidFill>
                  <a:srgbClr val="C00000"/>
                </a:solidFill>
                <a:latin typeface="Trebuchet MS"/>
                <a:cs typeface="Trebuchet MS"/>
              </a:rPr>
              <a:t>közösségek </a:t>
            </a:r>
            <a:r>
              <a:rPr sz="1100" spc="-5" dirty="0">
                <a:solidFill>
                  <a:srgbClr val="C00000"/>
                </a:solidFill>
                <a:latin typeface="Trebuchet MS"/>
                <a:cs typeface="Trebuchet MS"/>
              </a:rPr>
              <a:t>támogatására: az engedélyezéshez szükséges tervek,</a:t>
            </a:r>
            <a:r>
              <a:rPr sz="1100" spc="229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100" spc="-5" dirty="0">
                <a:solidFill>
                  <a:srgbClr val="C00000"/>
                </a:solidFill>
                <a:latin typeface="Trebuchet MS"/>
                <a:cs typeface="Trebuchet MS"/>
              </a:rPr>
              <a:t>dokumentációk</a:t>
            </a:r>
            <a:endParaRPr sz="1100">
              <a:latin typeface="Trebuchet MS"/>
              <a:cs typeface="Trebuchet MS"/>
            </a:endParaRPr>
          </a:p>
          <a:p>
            <a:pPr marL="552450">
              <a:lnSpc>
                <a:spcPct val="100000"/>
              </a:lnSpc>
              <a:spcBef>
                <a:spcPts val="675"/>
              </a:spcBef>
            </a:pPr>
            <a:r>
              <a:rPr sz="1100" spc="-5" dirty="0">
                <a:solidFill>
                  <a:srgbClr val="C00000"/>
                </a:solidFill>
                <a:latin typeface="Trebuchet MS"/>
                <a:cs typeface="Trebuchet MS"/>
              </a:rPr>
              <a:t>elkészítéséhez, </a:t>
            </a:r>
            <a:r>
              <a:rPr sz="1100" dirty="0">
                <a:solidFill>
                  <a:srgbClr val="C00000"/>
                </a:solidFill>
                <a:latin typeface="Trebuchet MS"/>
                <a:cs typeface="Trebuchet MS"/>
              </a:rPr>
              <a:t>fenntartásra - 90 </a:t>
            </a:r>
            <a:r>
              <a:rPr sz="1100" spc="5" dirty="0">
                <a:solidFill>
                  <a:srgbClr val="C00000"/>
                </a:solidFill>
                <a:latin typeface="Trebuchet MS"/>
                <a:cs typeface="Trebuchet MS"/>
              </a:rPr>
              <a:t>%-os </a:t>
            </a:r>
            <a:r>
              <a:rPr sz="1100" spc="-5" dirty="0">
                <a:solidFill>
                  <a:srgbClr val="C00000"/>
                </a:solidFill>
                <a:latin typeface="Trebuchet MS"/>
                <a:cs typeface="Trebuchet MS"/>
              </a:rPr>
              <a:t>intenzitással </a:t>
            </a:r>
            <a:r>
              <a:rPr sz="1100" dirty="0">
                <a:solidFill>
                  <a:srgbClr val="C00000"/>
                </a:solidFill>
                <a:latin typeface="Trebuchet MS"/>
                <a:cs typeface="Trebuchet MS"/>
              </a:rPr>
              <a:t>támogatással, </a:t>
            </a:r>
            <a:r>
              <a:rPr sz="1100" spc="-5" dirty="0">
                <a:solidFill>
                  <a:srgbClr val="C00000"/>
                </a:solidFill>
                <a:latin typeface="Trebuchet MS"/>
                <a:cs typeface="Trebuchet MS"/>
              </a:rPr>
              <a:t>keret: </a:t>
            </a:r>
            <a:r>
              <a:rPr sz="1100" dirty="0">
                <a:solidFill>
                  <a:srgbClr val="C00000"/>
                </a:solidFill>
                <a:latin typeface="Trebuchet MS"/>
                <a:cs typeface="Trebuchet MS"/>
              </a:rPr>
              <a:t>2,3 </a:t>
            </a:r>
            <a:r>
              <a:rPr sz="1100" spc="5" dirty="0">
                <a:solidFill>
                  <a:srgbClr val="C00000"/>
                </a:solidFill>
                <a:latin typeface="Trebuchet MS"/>
                <a:cs typeface="Trebuchet MS"/>
              </a:rPr>
              <a:t>Mrd, </a:t>
            </a:r>
            <a:r>
              <a:rPr sz="1100" dirty="0">
                <a:solidFill>
                  <a:srgbClr val="C00000"/>
                </a:solidFill>
                <a:latin typeface="Trebuchet MS"/>
                <a:cs typeface="Trebuchet MS"/>
              </a:rPr>
              <a:t>30 projekt, 70</a:t>
            </a:r>
            <a:r>
              <a:rPr sz="1100" spc="-15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100" dirty="0">
                <a:solidFill>
                  <a:srgbClr val="C00000"/>
                </a:solidFill>
                <a:latin typeface="Trebuchet MS"/>
                <a:cs typeface="Trebuchet MS"/>
              </a:rPr>
              <a:t>M/projekt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14488" y="15239"/>
            <a:ext cx="1356359" cy="9357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11167"/>
            <a:ext cx="9144000" cy="1134110"/>
          </a:xfrm>
          <a:custGeom>
            <a:avLst/>
            <a:gdLst/>
            <a:ahLst/>
            <a:cxnLst/>
            <a:rect l="l" t="t" r="r" b="b"/>
            <a:pathLst>
              <a:path w="9144000" h="1134110">
                <a:moveTo>
                  <a:pt x="9144000" y="0"/>
                </a:moveTo>
                <a:lnTo>
                  <a:pt x="0" y="0"/>
                </a:lnTo>
                <a:lnTo>
                  <a:pt x="0" y="987361"/>
                </a:lnTo>
                <a:lnTo>
                  <a:pt x="0" y="1133856"/>
                </a:lnTo>
                <a:lnTo>
                  <a:pt x="9144000" y="1133856"/>
                </a:lnTo>
                <a:lnTo>
                  <a:pt x="9144000" y="987361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51251" y="2793"/>
            <a:ext cx="3822700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5" dirty="0">
                <a:solidFill>
                  <a:srgbClr val="000000"/>
                </a:solidFill>
                <a:latin typeface="Calibri"/>
                <a:cs typeface="Calibri"/>
              </a:rPr>
              <a:t>50 MRD </a:t>
            </a:r>
            <a:r>
              <a:rPr sz="2000" spc="-10" dirty="0">
                <a:solidFill>
                  <a:srgbClr val="000000"/>
                </a:solidFill>
                <a:latin typeface="Calibri"/>
                <a:cs typeface="Calibri"/>
              </a:rPr>
              <a:t>UNIÓS </a:t>
            </a:r>
            <a:r>
              <a:rPr sz="2000" spc="-15" dirty="0">
                <a:solidFill>
                  <a:srgbClr val="000000"/>
                </a:solidFill>
                <a:latin typeface="Calibri"/>
                <a:cs typeface="Calibri"/>
              </a:rPr>
              <a:t>FORRÁS</a:t>
            </a:r>
            <a:r>
              <a:rPr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000000"/>
                </a:solidFill>
                <a:latin typeface="Calibri"/>
                <a:cs typeface="Calibri"/>
              </a:rPr>
              <a:t>ÖNTÖZÉSRE</a:t>
            </a:r>
            <a:endParaRPr sz="200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07504" y="377062"/>
          <a:ext cx="8961755" cy="4634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66264"/>
                <a:gridCol w="781685"/>
                <a:gridCol w="6288405"/>
              </a:tblGrid>
              <a:tr h="268605">
                <a:tc gridSpan="3"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MEZŐGAZDASÁGI VÍZGAZDÁLKODÁSI 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ÁGAZAT</a:t>
                      </a:r>
                      <a:r>
                        <a:rPr sz="1200" b="1" spc="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FEJLESZTÉSE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1275" marB="0"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5259">
                <a:tc rowSpan="5" gridSpan="2"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KÓD: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KERETÖSSZEG: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KEDVEZMÉNYEZETTEK</a:t>
                      </a:r>
                      <a:r>
                        <a:rPr sz="1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KÖRE: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TÁMOGATÁSI KÉRELEM</a:t>
                      </a:r>
                      <a:r>
                        <a:rPr sz="10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BENYÚJTÁSA: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ÉRTÉKELÉSI</a:t>
                      </a:r>
                      <a:r>
                        <a:rPr sz="1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HATÁRNAPOK: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9BBA58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VP2.-4.1.4-16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E7E7E7"/>
                    </a:solidFill>
                  </a:tcPr>
                </a:tc>
              </a:tr>
              <a:tr h="213334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9BBA58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580"/>
                        </a:lnSpc>
                      </a:pP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49,5 </a:t>
                      </a:r>
                      <a:r>
                        <a:rPr sz="1400" b="1" spc="-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milliárd</a:t>
                      </a:r>
                      <a:r>
                        <a:rPr sz="1400" b="1" spc="10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Ft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74599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9BBA58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mezőgazdasági</a:t>
                      </a:r>
                      <a:r>
                        <a:rPr sz="10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termelő,</a:t>
                      </a:r>
                      <a:r>
                        <a:rPr sz="10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kollektív</a:t>
                      </a:r>
                      <a:r>
                        <a:rPr sz="10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formában</a:t>
                      </a:r>
                      <a:r>
                        <a:rPr sz="10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is,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termelői</a:t>
                      </a:r>
                      <a:r>
                        <a:rPr sz="10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csoport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és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termelői</a:t>
                      </a:r>
                      <a:r>
                        <a:rPr sz="10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szervezet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solidFill>
                      <a:srgbClr val="E7E7E7"/>
                    </a:solidFill>
                  </a:tcPr>
                </a:tc>
              </a:tr>
              <a:tr h="305625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9BBA58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400" b="1" spc="-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2021.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június</a:t>
                      </a:r>
                      <a:r>
                        <a:rPr sz="1400" b="1" spc="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04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6830" marB="0"/>
                </a:tc>
              </a:tr>
              <a:tr h="429577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9BBA58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000" b="1" spc="-5" dirty="0">
                          <a:latin typeface="Calibri"/>
                          <a:cs typeface="Calibri"/>
                        </a:rPr>
                        <a:t>2020. </a:t>
                      </a:r>
                      <a:r>
                        <a:rPr sz="1000" b="1" spc="5" dirty="0">
                          <a:latin typeface="Calibri"/>
                          <a:cs typeface="Calibri"/>
                        </a:rPr>
                        <a:t>október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5., 2020. </a:t>
                      </a:r>
                      <a:r>
                        <a:rPr sz="1000" b="1" dirty="0">
                          <a:latin typeface="Calibri"/>
                          <a:cs typeface="Calibri"/>
                        </a:rPr>
                        <a:t>december</a:t>
                      </a:r>
                      <a:r>
                        <a:rPr sz="10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4.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</a:pPr>
                      <a:r>
                        <a:rPr sz="1000" b="1" spc="-5" dirty="0">
                          <a:latin typeface="Calibri"/>
                          <a:cs typeface="Calibri"/>
                        </a:rPr>
                        <a:t>2021. </a:t>
                      </a:r>
                      <a:r>
                        <a:rPr sz="1000" b="1" dirty="0">
                          <a:latin typeface="Calibri"/>
                          <a:cs typeface="Calibri"/>
                        </a:rPr>
                        <a:t>február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5. 2021. </a:t>
                      </a:r>
                      <a:r>
                        <a:rPr sz="1000" b="1" dirty="0">
                          <a:latin typeface="Calibri"/>
                          <a:cs typeface="Calibri"/>
                        </a:rPr>
                        <a:t>április</a:t>
                      </a:r>
                      <a:r>
                        <a:rPr sz="10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latin typeface="Calibri"/>
                          <a:cs typeface="Calibri"/>
                        </a:rPr>
                        <a:t>6.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5244" marB="0">
                    <a:solidFill>
                      <a:srgbClr val="E7E7E7"/>
                    </a:solidFill>
                  </a:tcPr>
                </a:tc>
              </a:tr>
              <a:tr h="213359">
                <a:tc rowSpan="2">
                  <a:txBody>
                    <a:bodyPr/>
                    <a:lstStyle/>
                    <a:p>
                      <a:pPr marL="43180" marR="238760">
                        <a:lnSpc>
                          <a:spcPct val="115999"/>
                        </a:lnSpc>
                        <a:spcBef>
                          <a:spcPts val="320"/>
                        </a:spcBef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AZ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IGÉNYELHETŐ VISSZA</a:t>
                      </a:r>
                      <a:r>
                        <a:rPr sz="1000" b="1" spc="-1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NEM 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TÉRÍTENDŐ</a:t>
                      </a:r>
                      <a:r>
                        <a:rPr sz="1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TÁMOGATÁS: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40640" marB="0">
                    <a:solidFill>
                      <a:srgbClr val="9BBA5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3815">
                        <a:lnSpc>
                          <a:spcPts val="1580"/>
                        </a:lnSpc>
                        <a:tabLst>
                          <a:tab pos="825500" algn="l"/>
                        </a:tabLst>
                      </a:pPr>
                      <a:r>
                        <a:rPr sz="1650" b="1" spc="-15" baseline="505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EGYÉNI:	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1,0 </a:t>
                      </a:r>
                      <a:r>
                        <a:rPr sz="1400" b="1" spc="-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milliárd</a:t>
                      </a:r>
                      <a:r>
                        <a:rPr sz="1400" b="1" spc="7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Ft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5679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0640" marB="0">
                    <a:solidFill>
                      <a:srgbClr val="9BBA5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650" b="1" spc="-15" baseline="505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KOLLEKTÍV: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2,0 </a:t>
                      </a:r>
                      <a:r>
                        <a:rPr sz="1400" b="1" spc="-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milliárd</a:t>
                      </a:r>
                      <a:r>
                        <a:rPr sz="1400" b="1" spc="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Ft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0" marB="0"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5209">
                <a:tc rowSpan="8" gridSpan="2"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INTENZITÁS: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CÉLTERÜLETEK: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rowSpan="8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000" spc="5" dirty="0">
                          <a:latin typeface="Calibri"/>
                          <a:cs typeface="Calibri"/>
                        </a:rPr>
                        <a:t>KMR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40%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nem 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KMR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50%,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+ FIG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10 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%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+ 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Kollektív</a:t>
                      </a:r>
                      <a:r>
                        <a:rPr sz="1000" spc="-1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20%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4445" marB="0"/>
                </a:tc>
              </a:tr>
              <a:tr h="421055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 marR="33655">
                        <a:lnSpc>
                          <a:spcPct val="101000"/>
                        </a:lnSpc>
                        <a:spcBef>
                          <a:spcPts val="13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Öntözőberendezések vízellátását biztosító </a:t>
                      </a:r>
                      <a:r>
                        <a:rPr sz="1400" b="1" spc="-3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VÍZVISSZATARTÁS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létesítményei (10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ezer 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75" spc="15" baseline="25641" dirty="0">
                          <a:latin typeface="Calibri"/>
                          <a:cs typeface="Calibri"/>
                        </a:rPr>
                        <a:t>3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(sík területen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1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ha)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és 1  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millió</a:t>
                      </a:r>
                      <a:r>
                        <a:rPr sz="10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m3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közötti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vízmennyiség</a:t>
                      </a:r>
                      <a:r>
                        <a:rPr sz="10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befogadására</a:t>
                      </a:r>
                      <a:r>
                        <a:rPr sz="10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alkalmas</a:t>
                      </a:r>
                      <a:r>
                        <a:rPr sz="10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tározó.);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17145" marB="0">
                    <a:solidFill>
                      <a:srgbClr val="E7E7E7"/>
                    </a:solidFill>
                  </a:tcPr>
                </a:tc>
              </a:tr>
              <a:tr h="468629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Természetes</a:t>
                      </a:r>
                      <a:r>
                        <a:rPr sz="100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SZŰRŐMEZŐK</a:t>
                      </a:r>
                      <a:r>
                        <a:rPr sz="1400" b="1" spc="9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kialakítása</a:t>
                      </a:r>
                      <a:r>
                        <a:rPr sz="100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00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keletkezett</a:t>
                      </a:r>
                      <a:r>
                        <a:rPr sz="100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felesleges</a:t>
                      </a:r>
                      <a:r>
                        <a:rPr sz="10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és</a:t>
                      </a:r>
                      <a:r>
                        <a:rPr sz="10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0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gazdálkodás</a:t>
                      </a:r>
                      <a:r>
                        <a:rPr sz="10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szempontjából</a:t>
                      </a:r>
                      <a:r>
                        <a:rPr sz="10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káros</a:t>
                      </a:r>
                      <a:r>
                        <a:rPr sz="10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vizek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összegyűjtést</a:t>
                      </a:r>
                      <a:r>
                        <a:rPr sz="10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követő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tápanyag</a:t>
                      </a:r>
                      <a:r>
                        <a:rPr sz="10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terhelésének</a:t>
                      </a:r>
                      <a:r>
                        <a:rPr sz="10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csökkentése,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majd</a:t>
                      </a:r>
                      <a:r>
                        <a:rPr sz="10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befogadó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vízfolyásba</a:t>
                      </a:r>
                      <a:r>
                        <a:rPr sz="10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történő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továbbítása</a:t>
                      </a:r>
                      <a:r>
                        <a:rPr sz="10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céljából;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43180" marB="0"/>
                </a:tc>
              </a:tr>
              <a:tr h="213360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58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Mezőgazdasági területekhez kapcsolódó </a:t>
                      </a:r>
                      <a:r>
                        <a:rPr sz="1400" b="1" spc="-2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MELIORÁLT </a:t>
                      </a:r>
                      <a:r>
                        <a:rPr sz="1400" b="1" spc="-3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UTAK</a:t>
                      </a:r>
                      <a:r>
                        <a:rPr sz="1400" b="1" spc="-13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kialakítása;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E7E7E7"/>
                    </a:solidFill>
                  </a:tcPr>
                </a:tc>
              </a:tr>
              <a:tr h="411949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 marR="32384">
                        <a:lnSpc>
                          <a:spcPct val="101000"/>
                        </a:lnSpc>
                        <a:spcBef>
                          <a:spcPts val="105"/>
                        </a:spcBef>
                        <a:tabLst>
                          <a:tab pos="918844" algn="l"/>
                          <a:tab pos="2830195" algn="l"/>
                        </a:tabLst>
                      </a:pPr>
                      <a:r>
                        <a:rPr sz="1400" b="1" spc="-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MEGLÉVŐ	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ÖNTÖZŐBERENDEZÉSEK	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vízfelhasználás hatékonyságának javítása, valamint öntözési 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infrastruktúra</a:t>
                      </a:r>
                      <a:r>
                        <a:rPr sz="1000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és kapcsolódó</a:t>
                      </a:r>
                      <a:r>
                        <a:rPr sz="10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műtárgyainak</a:t>
                      </a:r>
                      <a:r>
                        <a:rPr sz="10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fejlesztése,</a:t>
                      </a:r>
                      <a:r>
                        <a:rPr sz="10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rekonstrukciója;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13335" marB="0"/>
                </a:tc>
              </a:tr>
              <a:tr h="280009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400" b="1" spc="-2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ÚJ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ÖNTÖZŐBERENDEZÉSEK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beszerzése, 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illetve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új öntözővíz-szolgáltató művek</a:t>
                      </a:r>
                      <a:r>
                        <a:rPr sz="1000" spc="-1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létrehozása;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solidFill>
                      <a:srgbClr val="E7E7E7"/>
                    </a:solidFill>
                  </a:tcPr>
                </a:tc>
              </a:tr>
              <a:tr h="288036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305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ÖNTÖZÖTT TERÜLETEK NETTÓ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NÖVEKEDÉSÉT CÉLZÓ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BERUHÁZÁS </a:t>
                      </a:r>
                      <a:r>
                        <a:rPr sz="1100" b="1" dirty="0">
                          <a:latin typeface="Wingdings"/>
                          <a:cs typeface="Wingdings"/>
                        </a:rPr>
                        <a:t>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CSAK JÓ ÁLLAPOTÚ</a:t>
                      </a:r>
                      <a:r>
                        <a:rPr sz="1100" b="1" spc="1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VÍZTESTEN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solidFill>
                      <a:srgbClr val="FFFF00"/>
                    </a:solidFill>
                  </a:tcPr>
                </a:tc>
              </a:tr>
              <a:tr h="213360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58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Öntözőberendezések </a:t>
                      </a: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ENERGIAFELHASZNÁLÁS </a:t>
                      </a:r>
                      <a:r>
                        <a:rPr sz="1400" b="1" spc="-2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HATÉKONYSÁGÁNAK</a:t>
                      </a:r>
                      <a:r>
                        <a:rPr sz="1400" b="1" spc="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javítása.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91536" y="1682622"/>
            <a:ext cx="407479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solidFill>
                  <a:srgbClr val="016634"/>
                </a:solidFill>
              </a:rPr>
              <a:t>Köszönöm </a:t>
            </a:r>
            <a:r>
              <a:rPr sz="3000" dirty="0">
                <a:solidFill>
                  <a:srgbClr val="016634"/>
                </a:solidFill>
              </a:rPr>
              <a:t>a</a:t>
            </a:r>
            <a:r>
              <a:rPr sz="3000" spc="-65" dirty="0">
                <a:solidFill>
                  <a:srgbClr val="016634"/>
                </a:solidFill>
              </a:rPr>
              <a:t> </a:t>
            </a:r>
            <a:r>
              <a:rPr sz="3000" spc="-5" dirty="0">
                <a:solidFill>
                  <a:srgbClr val="016634"/>
                </a:solidFill>
              </a:rPr>
              <a:t>figyelmet!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3239261" y="3179254"/>
            <a:ext cx="2379980" cy="68516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535"/>
              </a:spcBef>
            </a:pPr>
            <a:r>
              <a:rPr sz="1800" spc="-15" dirty="0">
                <a:latin typeface="Calibri"/>
                <a:cs typeface="Calibri"/>
              </a:rPr>
              <a:t>kérdések: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434"/>
              </a:spcBef>
            </a:pP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tasnadi.gabriella@nak.hu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93864" y="0"/>
            <a:ext cx="1850135" cy="1277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27882" y="176225"/>
            <a:ext cx="1889760" cy="512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50" dirty="0"/>
              <a:t>TEMATIKA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98372" y="920318"/>
            <a:ext cx="7363459" cy="3228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35330" indent="-723265">
              <a:lnSpc>
                <a:spcPct val="100000"/>
              </a:lnSpc>
              <a:spcBef>
                <a:spcPts val="100"/>
              </a:spcBef>
              <a:buAutoNum type="romanUcPeriod"/>
              <a:tabLst>
                <a:tab pos="735330" algn="l"/>
                <a:tab pos="735965" algn="l"/>
              </a:tabLst>
            </a:pP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VÍZJOGI</a:t>
            </a:r>
            <a:r>
              <a:rPr sz="1800" spc="-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800" spc="-35" dirty="0">
                <a:solidFill>
                  <a:srgbClr val="006633"/>
                </a:solidFill>
                <a:latin typeface="Trebuchet MS"/>
                <a:cs typeface="Trebuchet MS"/>
              </a:rPr>
              <a:t>VÁLTOZÁSOK</a:t>
            </a:r>
            <a:endParaRPr sz="1800">
              <a:latin typeface="Trebuchet MS"/>
              <a:cs typeface="Trebuchet MS"/>
            </a:endParaRPr>
          </a:p>
          <a:p>
            <a:pPr marL="735330" indent="-723265">
              <a:lnSpc>
                <a:spcPct val="100000"/>
              </a:lnSpc>
              <a:spcBef>
                <a:spcPts val="1685"/>
              </a:spcBef>
              <a:buAutoNum type="romanUcPeriod"/>
              <a:tabLst>
                <a:tab pos="735330" algn="l"/>
                <a:tab pos="735965" algn="l"/>
              </a:tabLst>
            </a:pP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VIZEK 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– PROJEKT</a:t>
            </a:r>
            <a:r>
              <a:rPr sz="1800" spc="-6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(BM-OKF)</a:t>
            </a:r>
            <a:endParaRPr sz="1800">
              <a:latin typeface="Trebuchet MS"/>
              <a:cs typeface="Trebuchet MS"/>
            </a:endParaRPr>
          </a:p>
          <a:p>
            <a:pPr marL="735330" indent="-723265">
              <a:lnSpc>
                <a:spcPct val="100000"/>
              </a:lnSpc>
              <a:spcBef>
                <a:spcPts val="1680"/>
              </a:spcBef>
              <a:buAutoNum type="romanUcPeriod"/>
              <a:tabLst>
                <a:tab pos="735330" algn="l"/>
                <a:tab pos="735965" algn="l"/>
              </a:tabLst>
            </a:pP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ILLEGÁLIS</a:t>
            </a:r>
            <a:r>
              <a:rPr sz="1800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800" spc="-35" dirty="0">
                <a:solidFill>
                  <a:srgbClr val="006633"/>
                </a:solidFill>
                <a:latin typeface="Trebuchet MS"/>
                <a:cs typeface="Trebuchet MS"/>
              </a:rPr>
              <a:t>KUTAK</a:t>
            </a:r>
            <a:endParaRPr sz="1800">
              <a:latin typeface="Trebuchet MS"/>
              <a:cs typeface="Trebuchet MS"/>
            </a:endParaRPr>
          </a:p>
          <a:p>
            <a:pPr marL="735330" indent="-723265">
              <a:lnSpc>
                <a:spcPct val="100000"/>
              </a:lnSpc>
              <a:spcBef>
                <a:spcPts val="1685"/>
              </a:spcBef>
              <a:buAutoNum type="romanUcPeriod"/>
              <a:tabLst>
                <a:tab pos="735330" algn="l"/>
                <a:tab pos="735965" algn="l"/>
              </a:tabLst>
            </a:pPr>
            <a:r>
              <a:rPr sz="1800" spc="-20" dirty="0">
                <a:solidFill>
                  <a:srgbClr val="006633"/>
                </a:solidFill>
                <a:latin typeface="Trebuchet MS"/>
                <a:cs typeface="Trebuchet MS"/>
              </a:rPr>
              <a:t>VÍZITÁRSULATOK</a:t>
            </a:r>
            <a:endParaRPr sz="1800">
              <a:latin typeface="Trebuchet MS"/>
              <a:cs typeface="Trebuchet MS"/>
            </a:endParaRPr>
          </a:p>
          <a:p>
            <a:pPr marL="735330" indent="-723265">
              <a:lnSpc>
                <a:spcPct val="100000"/>
              </a:lnSpc>
              <a:spcBef>
                <a:spcPts val="1680"/>
              </a:spcBef>
              <a:buAutoNum type="romanUcPeriod"/>
              <a:tabLst>
                <a:tab pos="735330" algn="l"/>
                <a:tab pos="735965" algn="l"/>
              </a:tabLst>
            </a:pP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VÍZKERESLET-FEJLESZTÉSI INTÉZKEDÉSEK 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(ÖNTÖZÉSES</a:t>
            </a:r>
            <a:r>
              <a:rPr sz="1800" spc="-6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TÖRVÉNY)</a:t>
            </a:r>
            <a:endParaRPr sz="1800">
              <a:latin typeface="Trebuchet MS"/>
              <a:cs typeface="Trebuchet MS"/>
            </a:endParaRPr>
          </a:p>
          <a:p>
            <a:pPr marL="735330" indent="-723265">
              <a:lnSpc>
                <a:spcPct val="100000"/>
              </a:lnSpc>
              <a:spcBef>
                <a:spcPts val="1685"/>
              </a:spcBef>
              <a:buAutoNum type="romanUcPeriod"/>
              <a:tabLst>
                <a:tab pos="735330" algn="l"/>
                <a:tab pos="735965" algn="l"/>
              </a:tabLst>
            </a:pPr>
            <a:r>
              <a:rPr sz="1800" spc="-15" dirty="0">
                <a:solidFill>
                  <a:srgbClr val="006633"/>
                </a:solidFill>
                <a:latin typeface="Trebuchet MS"/>
                <a:cs typeface="Trebuchet MS"/>
              </a:rPr>
              <a:t>VÍZKÍNÁLAT-FEJLESZTÉSI</a:t>
            </a:r>
            <a:r>
              <a:rPr sz="1800" spc="1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INTÉZKEDÉSEK</a:t>
            </a:r>
            <a:endParaRPr sz="1800">
              <a:latin typeface="Trebuchet MS"/>
              <a:cs typeface="Trebuchet MS"/>
            </a:endParaRPr>
          </a:p>
          <a:p>
            <a:pPr marL="735330" indent="-723265">
              <a:lnSpc>
                <a:spcPct val="100000"/>
              </a:lnSpc>
              <a:spcBef>
                <a:spcPts val="1680"/>
              </a:spcBef>
              <a:buAutoNum type="romanUcPeriod"/>
              <a:tabLst>
                <a:tab pos="735330" algn="l"/>
                <a:tab pos="735965" algn="l"/>
              </a:tabLst>
            </a:pPr>
            <a:r>
              <a:rPr sz="1800" spc="-10" dirty="0">
                <a:solidFill>
                  <a:srgbClr val="006633"/>
                </a:solidFill>
                <a:latin typeface="Trebuchet MS"/>
                <a:cs typeface="Trebuchet MS"/>
              </a:rPr>
              <a:t>HAZAI 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ÉS UNIÓS</a:t>
            </a:r>
            <a:r>
              <a:rPr sz="1800" spc="-5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006633"/>
                </a:solidFill>
                <a:latin typeface="Trebuchet MS"/>
                <a:cs typeface="Trebuchet MS"/>
              </a:rPr>
              <a:t>FORRÁSOK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93864" y="0"/>
            <a:ext cx="1850135" cy="12771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712" y="24129"/>
            <a:ext cx="68535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I. VÍZJOGI </a:t>
            </a:r>
            <a:r>
              <a:rPr spc="-40" dirty="0"/>
              <a:t>VÁLTOZÁSOK </a:t>
            </a:r>
            <a:r>
              <a:rPr spc="-5" dirty="0"/>
              <a:t>AZ </a:t>
            </a:r>
            <a:r>
              <a:rPr spc="-30" dirty="0"/>
              <a:t>ELMÚLT</a:t>
            </a:r>
            <a:r>
              <a:rPr spc="-90" dirty="0"/>
              <a:t> </a:t>
            </a:r>
            <a:r>
              <a:rPr spc="-10" dirty="0"/>
              <a:t>IDŐSZAKBAN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2300" y="623260"/>
            <a:ext cx="8637270" cy="1308100"/>
          </a:xfrm>
          <a:prstGeom prst="rect">
            <a:avLst/>
          </a:prstGeom>
        </p:spPr>
        <p:txBody>
          <a:bodyPr vert="horz" wrap="square" lIns="0" tIns="105410" rIns="0" bIns="0" rtlCol="0">
            <a:spAutoFit/>
          </a:bodyPr>
          <a:lstStyle/>
          <a:p>
            <a:pPr marL="353695" indent="-341630">
              <a:lnSpc>
                <a:spcPct val="100000"/>
              </a:lnSpc>
              <a:spcBef>
                <a:spcPts val="830"/>
              </a:spcBef>
              <a:buAutoNum type="arabicParenR"/>
              <a:tabLst>
                <a:tab pos="353695" algn="l"/>
                <a:tab pos="354330" algn="l"/>
              </a:tabLst>
            </a:pPr>
            <a:r>
              <a:rPr sz="1200" b="1" spc="-5" dirty="0">
                <a:solidFill>
                  <a:srgbClr val="C00000"/>
                </a:solidFill>
                <a:latin typeface="Trebuchet MS"/>
                <a:cs typeface="Trebuchet MS"/>
              </a:rPr>
              <a:t>ÖNTÖZÉSI </a:t>
            </a:r>
            <a:r>
              <a:rPr sz="1200" b="1" spc="-10" dirty="0">
                <a:solidFill>
                  <a:srgbClr val="C00000"/>
                </a:solidFill>
                <a:latin typeface="Trebuchet MS"/>
                <a:cs typeface="Trebuchet MS"/>
              </a:rPr>
              <a:t>IDÉNY </a:t>
            </a:r>
            <a:r>
              <a:rPr sz="1200" b="1" dirty="0">
                <a:solidFill>
                  <a:srgbClr val="C00000"/>
                </a:solidFill>
                <a:latin typeface="Trebuchet MS"/>
                <a:cs typeface="Trebuchet MS"/>
              </a:rPr>
              <a:t>HOSSZABBÍTÁS </a:t>
            </a:r>
            <a:r>
              <a:rPr sz="1200" spc="-10" dirty="0">
                <a:solidFill>
                  <a:srgbClr val="C00000"/>
                </a:solidFill>
                <a:latin typeface="Trebuchet MS"/>
                <a:cs typeface="Trebuchet MS"/>
              </a:rPr>
              <a:t>1-1 </a:t>
            </a:r>
            <a:r>
              <a:rPr sz="1200" spc="-5" dirty="0">
                <a:solidFill>
                  <a:srgbClr val="C00000"/>
                </a:solidFill>
                <a:latin typeface="Trebuchet MS"/>
                <a:cs typeface="Trebuchet MS"/>
              </a:rPr>
              <a:t>hónappal: március 1. </a:t>
            </a:r>
            <a:r>
              <a:rPr sz="1200" dirty="0">
                <a:solidFill>
                  <a:srgbClr val="C00000"/>
                </a:solidFill>
                <a:latin typeface="Trebuchet MS"/>
                <a:cs typeface="Trebuchet MS"/>
              </a:rPr>
              <a:t>– </a:t>
            </a:r>
            <a:r>
              <a:rPr sz="1200" spc="-5" dirty="0">
                <a:solidFill>
                  <a:srgbClr val="C00000"/>
                </a:solidFill>
                <a:latin typeface="Trebuchet MS"/>
                <a:cs typeface="Trebuchet MS"/>
              </a:rPr>
              <a:t>október </a:t>
            </a:r>
            <a:r>
              <a:rPr sz="1200" spc="-10" dirty="0">
                <a:solidFill>
                  <a:srgbClr val="C00000"/>
                </a:solidFill>
                <a:latin typeface="Trebuchet MS"/>
                <a:cs typeface="Trebuchet MS"/>
              </a:rPr>
              <a:t>31. </a:t>
            </a:r>
            <a:r>
              <a:rPr sz="1200" spc="-5" dirty="0">
                <a:solidFill>
                  <a:srgbClr val="C00000"/>
                </a:solidFill>
                <a:latin typeface="Trebuchet MS"/>
                <a:cs typeface="Trebuchet MS"/>
              </a:rPr>
              <a:t>között,</a:t>
            </a:r>
            <a:r>
              <a:rPr sz="1200" spc="5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200" spc="-5" dirty="0">
                <a:solidFill>
                  <a:srgbClr val="C00000"/>
                </a:solidFill>
                <a:latin typeface="Trebuchet MS"/>
                <a:cs typeface="Trebuchet MS"/>
              </a:rPr>
              <a:t>MÓD</a:t>
            </a:r>
            <a:r>
              <a:rPr sz="12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rebuchet MS"/>
                <a:cs typeface="Trebuchet MS"/>
              </a:rPr>
              <a:t>OSUL!</a:t>
            </a:r>
            <a:endParaRPr sz="1200">
              <a:latin typeface="Trebuchet MS"/>
              <a:cs typeface="Trebuchet MS"/>
            </a:endParaRPr>
          </a:p>
          <a:p>
            <a:pPr marL="951230" lvl="1" indent="-360680">
              <a:lnSpc>
                <a:spcPct val="100000"/>
              </a:lnSpc>
              <a:spcBef>
                <a:spcPts val="675"/>
              </a:spcBef>
              <a:buFont typeface="Wingdings"/>
              <a:buChar char=""/>
              <a:tabLst>
                <a:tab pos="951230" algn="l"/>
                <a:tab pos="951865" algn="l"/>
              </a:tabLst>
            </a:pP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igazgatóság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hozzájárulása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esetén ettől eltérő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időpontban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is</a:t>
            </a:r>
            <a:r>
              <a:rPr sz="1100" spc="-8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megállapodhatnak,</a:t>
            </a:r>
            <a:endParaRPr sz="1100">
              <a:latin typeface="Trebuchet MS"/>
              <a:cs typeface="Trebuchet MS"/>
            </a:endParaRPr>
          </a:p>
          <a:p>
            <a:pPr marL="951230" lvl="1" indent="-360680">
              <a:lnSpc>
                <a:spcPct val="100000"/>
              </a:lnSpc>
              <a:spcBef>
                <a:spcPts val="650"/>
              </a:spcBef>
              <a:buFont typeface="Wingdings"/>
              <a:buChar char=""/>
              <a:tabLst>
                <a:tab pos="951230" algn="l"/>
                <a:tab pos="951865" algn="l"/>
              </a:tabLst>
            </a:pP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tárgyév </a:t>
            </a:r>
            <a:r>
              <a:rPr sz="1100" b="1" spc="5" dirty="0">
                <a:solidFill>
                  <a:srgbClr val="C00000"/>
                </a:solidFill>
                <a:latin typeface="Trebuchet MS"/>
                <a:cs typeface="Trebuchet MS"/>
              </a:rPr>
              <a:t>április </a:t>
            </a:r>
            <a:r>
              <a:rPr sz="1100" b="1" dirty="0">
                <a:solidFill>
                  <a:srgbClr val="C00000"/>
                </a:solidFill>
                <a:latin typeface="Trebuchet MS"/>
                <a:cs typeface="Trebuchet MS"/>
              </a:rPr>
              <a:t>15. </a:t>
            </a:r>
            <a:r>
              <a:rPr sz="1100" b="1" spc="-10" dirty="0">
                <a:solidFill>
                  <a:srgbClr val="C00000"/>
                </a:solidFill>
                <a:latin typeface="Trebuchet MS"/>
                <a:cs typeface="Trebuchet MS"/>
              </a:rPr>
              <a:t>és </a:t>
            </a:r>
            <a:r>
              <a:rPr sz="1100" b="1" spc="-5" dirty="0">
                <a:solidFill>
                  <a:srgbClr val="C00000"/>
                </a:solidFill>
                <a:latin typeface="Trebuchet MS"/>
                <a:cs typeface="Trebuchet MS"/>
              </a:rPr>
              <a:t>szeptember </a:t>
            </a:r>
            <a:r>
              <a:rPr sz="1100" b="1" dirty="0">
                <a:solidFill>
                  <a:srgbClr val="C00000"/>
                </a:solidFill>
                <a:latin typeface="Trebuchet MS"/>
                <a:cs typeface="Trebuchet MS"/>
              </a:rPr>
              <a:t>30.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napja közötti időszakban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1100" b="1" spc="-5" dirty="0">
                <a:solidFill>
                  <a:srgbClr val="C00000"/>
                </a:solidFill>
                <a:latin typeface="Trebuchet MS"/>
                <a:cs typeface="Trebuchet MS"/>
              </a:rPr>
              <a:t>öntözési </a:t>
            </a:r>
            <a:r>
              <a:rPr sz="1100" b="1" dirty="0">
                <a:solidFill>
                  <a:srgbClr val="C00000"/>
                </a:solidFill>
                <a:latin typeface="Trebuchet MS"/>
                <a:cs typeface="Trebuchet MS"/>
              </a:rPr>
              <a:t>célú</a:t>
            </a:r>
            <a:r>
              <a:rPr sz="1100" b="1" spc="-9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100" b="1" dirty="0">
                <a:solidFill>
                  <a:srgbClr val="C00000"/>
                </a:solidFill>
                <a:latin typeface="Trebuchet MS"/>
                <a:cs typeface="Trebuchet MS"/>
              </a:rPr>
              <a:t>vízhasználatot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,</a:t>
            </a:r>
            <a:endParaRPr sz="1100">
              <a:latin typeface="Trebuchet MS"/>
              <a:cs typeface="Trebuchet MS"/>
            </a:endParaRPr>
          </a:p>
          <a:p>
            <a:pPr marL="951230" lvl="1" indent="-360680">
              <a:lnSpc>
                <a:spcPct val="100000"/>
              </a:lnSpc>
              <a:spcBef>
                <a:spcPts val="675"/>
              </a:spcBef>
              <a:buFont typeface="Wingdings"/>
              <a:buChar char=""/>
              <a:tabLst>
                <a:tab pos="951230" algn="l"/>
                <a:tab pos="951865" algn="l"/>
              </a:tabLst>
            </a:pP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tárgyév </a:t>
            </a:r>
            <a:r>
              <a:rPr sz="1100" b="1" spc="-5" dirty="0">
                <a:solidFill>
                  <a:srgbClr val="C00000"/>
                </a:solidFill>
                <a:latin typeface="Trebuchet MS"/>
                <a:cs typeface="Trebuchet MS"/>
              </a:rPr>
              <a:t>október </a:t>
            </a:r>
            <a:r>
              <a:rPr sz="1100" b="1" dirty="0">
                <a:solidFill>
                  <a:srgbClr val="C00000"/>
                </a:solidFill>
                <a:latin typeface="Trebuchet MS"/>
                <a:cs typeface="Trebuchet MS"/>
              </a:rPr>
              <a:t>1. </a:t>
            </a:r>
            <a:r>
              <a:rPr sz="1100" b="1" spc="-10" dirty="0">
                <a:solidFill>
                  <a:srgbClr val="C00000"/>
                </a:solidFill>
                <a:latin typeface="Trebuchet MS"/>
                <a:cs typeface="Trebuchet MS"/>
              </a:rPr>
              <a:t>és </a:t>
            </a:r>
            <a:r>
              <a:rPr sz="1100" b="1" spc="5" dirty="0">
                <a:solidFill>
                  <a:srgbClr val="C00000"/>
                </a:solidFill>
                <a:latin typeface="Trebuchet MS"/>
                <a:cs typeface="Trebuchet MS"/>
              </a:rPr>
              <a:t>április </a:t>
            </a:r>
            <a:r>
              <a:rPr sz="1100" b="1" dirty="0">
                <a:solidFill>
                  <a:srgbClr val="C00000"/>
                </a:solidFill>
                <a:latin typeface="Trebuchet MS"/>
                <a:cs typeface="Trebuchet MS"/>
              </a:rPr>
              <a:t>14.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napja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közötti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időszakban a </a:t>
            </a:r>
            <a:r>
              <a:rPr sz="1100" b="1" dirty="0">
                <a:solidFill>
                  <a:srgbClr val="C00000"/>
                </a:solidFill>
                <a:latin typeface="Trebuchet MS"/>
                <a:cs typeface="Trebuchet MS"/>
              </a:rPr>
              <a:t>termálvíz hasznosításából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keletkező </a:t>
            </a: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szennyvíz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és</a:t>
            </a:r>
            <a:r>
              <a:rPr sz="1100" spc="-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használt</a:t>
            </a:r>
            <a:endParaRPr sz="1100">
              <a:latin typeface="Trebuchet MS"/>
              <a:cs typeface="Trebuchet MS"/>
            </a:endParaRPr>
          </a:p>
          <a:p>
            <a:pPr marL="951230">
              <a:lnSpc>
                <a:spcPct val="100000"/>
              </a:lnSpc>
              <a:spcBef>
                <a:spcPts val="645"/>
              </a:spcBef>
            </a:pPr>
            <a:r>
              <a:rPr sz="1100" dirty="0">
                <a:solidFill>
                  <a:srgbClr val="006633"/>
                </a:solidFill>
                <a:latin typeface="Trebuchet MS"/>
                <a:cs typeface="Trebuchet MS"/>
              </a:rPr>
              <a:t>víz vízfolyásba bevezetését </a:t>
            </a:r>
            <a:r>
              <a:rPr sz="1100" b="1" spc="-5" dirty="0">
                <a:solidFill>
                  <a:srgbClr val="C00000"/>
                </a:solidFill>
                <a:latin typeface="Trebuchet MS"/>
                <a:cs typeface="Trebuchet MS"/>
              </a:rPr>
              <a:t>részesíti</a:t>
            </a:r>
            <a:r>
              <a:rPr sz="1100" b="1" spc="-9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100" b="1" spc="-5" dirty="0">
                <a:solidFill>
                  <a:srgbClr val="C00000"/>
                </a:solidFill>
                <a:latin typeface="Trebuchet MS"/>
                <a:cs typeface="Trebuchet MS"/>
              </a:rPr>
              <a:t>előnyben</a:t>
            </a:r>
            <a:r>
              <a:rPr sz="1100" spc="-5" dirty="0">
                <a:solidFill>
                  <a:srgbClr val="006633"/>
                </a:solidFill>
                <a:latin typeface="Trebuchet MS"/>
                <a:cs typeface="Trebuchet MS"/>
              </a:rPr>
              <a:t>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2300" y="2073020"/>
            <a:ext cx="168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C00000"/>
                </a:solidFill>
                <a:latin typeface="Trebuchet MS"/>
                <a:cs typeface="Trebuchet MS"/>
              </a:rPr>
              <a:t>2)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1796" y="1981199"/>
            <a:ext cx="8257540" cy="13004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5080" algn="just">
              <a:lnSpc>
                <a:spcPct val="149200"/>
              </a:lnSpc>
              <a:spcBef>
                <a:spcPts val="115"/>
              </a:spcBef>
            </a:pPr>
            <a:r>
              <a:rPr sz="1200" b="1" spc="-5" dirty="0">
                <a:solidFill>
                  <a:srgbClr val="C00000"/>
                </a:solidFill>
                <a:latin typeface="Trebuchet MS"/>
                <a:cs typeface="Trebuchet MS"/>
              </a:rPr>
              <a:t>EGYSZERŰSÍTETT ÖNTÖZÉS </a:t>
            </a:r>
            <a:r>
              <a:rPr sz="1200" b="1" dirty="0">
                <a:solidFill>
                  <a:srgbClr val="C00000"/>
                </a:solidFill>
                <a:latin typeface="Trebuchet MS"/>
                <a:cs typeface="Trebuchet MS"/>
              </a:rPr>
              <a:t>INTÉZMÉNYE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(egynyári öntözés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helyett!)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1200" b="1" spc="-5" dirty="0">
                <a:solidFill>
                  <a:srgbClr val="C00000"/>
                </a:solidFill>
                <a:latin typeface="Trebuchet MS"/>
                <a:cs typeface="Trebuchet MS"/>
              </a:rPr>
              <a:t>egyszerűsített talajvédelmi </a:t>
            </a:r>
            <a:r>
              <a:rPr sz="1200" b="1" spc="-10" dirty="0">
                <a:solidFill>
                  <a:srgbClr val="C00000"/>
                </a:solidFill>
                <a:latin typeface="Trebuchet MS"/>
                <a:cs typeface="Trebuchet MS"/>
              </a:rPr>
              <a:t>terv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alapján  kialakított talajvédelmi szakhatósági állásfoglalásban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meghatározott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időtartamra, 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de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legfeljebb </a:t>
            </a:r>
            <a:r>
              <a:rPr sz="1200" b="1" dirty="0">
                <a:solidFill>
                  <a:srgbClr val="C00000"/>
                </a:solidFill>
                <a:latin typeface="Trebuchet MS"/>
                <a:cs typeface="Trebuchet MS"/>
              </a:rPr>
              <a:t>5 </a:t>
            </a:r>
            <a:r>
              <a:rPr sz="1200" b="1" spc="5" dirty="0">
                <a:solidFill>
                  <a:srgbClr val="C00000"/>
                </a:solidFill>
                <a:latin typeface="Trebuchet MS"/>
                <a:cs typeface="Trebuchet MS"/>
              </a:rPr>
              <a:t>évig </a:t>
            </a:r>
            <a:r>
              <a:rPr sz="1200" b="1" spc="-10" dirty="0">
                <a:solidFill>
                  <a:srgbClr val="C00000"/>
                </a:solidFill>
                <a:latin typeface="Trebuchet MS"/>
                <a:cs typeface="Trebuchet MS"/>
              </a:rPr>
              <a:t>hatályos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. 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Egyszerűsített öntözési vízhasználat: </a:t>
            </a:r>
            <a:r>
              <a:rPr sz="1050" b="1" spc="-5" dirty="0">
                <a:solidFill>
                  <a:srgbClr val="C00000"/>
                </a:solidFill>
                <a:latin typeface="Trebuchet MS"/>
                <a:cs typeface="Trebuchet MS"/>
              </a:rPr>
              <a:t>100 </a:t>
            </a:r>
            <a:r>
              <a:rPr sz="1050" b="1" dirty="0">
                <a:solidFill>
                  <a:srgbClr val="C00000"/>
                </a:solidFill>
                <a:latin typeface="Trebuchet MS"/>
                <a:cs typeface="Trebuchet MS"/>
              </a:rPr>
              <a:t>ha </a:t>
            </a:r>
            <a:r>
              <a:rPr sz="1050" spc="-10" dirty="0">
                <a:solidFill>
                  <a:srgbClr val="006633"/>
                </a:solidFill>
                <a:latin typeface="Trebuchet MS"/>
                <a:cs typeface="Trebuchet MS"/>
              </a:rPr>
              <a:t>alatti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öntözendő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terület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esetében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olyan öntözési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célú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vízhasználat, amely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során a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vízkivétel 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és a vízellátás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ideiglenes szivattyúállással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–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telepített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vízelosztó-hálózat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nélkül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– </a:t>
            </a:r>
            <a:r>
              <a:rPr sz="1050" b="1" spc="-5" dirty="0">
                <a:solidFill>
                  <a:srgbClr val="C00000"/>
                </a:solidFill>
                <a:latin typeface="Trebuchet MS"/>
                <a:cs typeface="Trebuchet MS"/>
              </a:rPr>
              <a:t>felszíni </a:t>
            </a:r>
            <a:r>
              <a:rPr sz="1050" b="1" dirty="0">
                <a:solidFill>
                  <a:srgbClr val="C00000"/>
                </a:solidFill>
                <a:latin typeface="Trebuchet MS"/>
                <a:cs typeface="Trebuchet MS"/>
              </a:rPr>
              <a:t>vízből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biztosított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a rendelkezésre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állásig. (A 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hosszú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távú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öntözés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akár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20 évre</a:t>
            </a:r>
            <a:r>
              <a:rPr sz="1050" spc="-1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is.)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2300" y="3418077"/>
            <a:ext cx="168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C00000"/>
                </a:solidFill>
                <a:latin typeface="Trebuchet MS"/>
                <a:cs typeface="Trebuchet MS"/>
              </a:rPr>
              <a:t>3)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796" y="3418077"/>
            <a:ext cx="69469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C00000"/>
                </a:solidFill>
                <a:latin typeface="Trebuchet MS"/>
                <a:cs typeface="Trebuchet MS"/>
              </a:rPr>
              <a:t>BEJELENTÉSHEZ </a:t>
            </a:r>
            <a:r>
              <a:rPr sz="1200" b="1" dirty="0">
                <a:solidFill>
                  <a:srgbClr val="C00000"/>
                </a:solidFill>
                <a:latin typeface="Trebuchet MS"/>
                <a:cs typeface="Trebuchet MS"/>
              </a:rPr>
              <a:t>KÖTÖTT </a:t>
            </a:r>
            <a:r>
              <a:rPr sz="1200" b="1" spc="-5" dirty="0">
                <a:solidFill>
                  <a:srgbClr val="C00000"/>
                </a:solidFill>
                <a:latin typeface="Trebuchet MS"/>
                <a:cs typeface="Trebuchet MS"/>
              </a:rPr>
              <a:t>RENDKÍVÜLI ÖNTÖZÉS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lehetősége 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200" b="1" spc="-20" dirty="0">
                <a:solidFill>
                  <a:srgbClr val="C00000"/>
                </a:solidFill>
                <a:latin typeface="Trebuchet MS"/>
                <a:cs typeface="Trebuchet MS"/>
              </a:rPr>
              <a:t>TARTÓSAN </a:t>
            </a:r>
            <a:r>
              <a:rPr sz="1200" b="1" spc="-5" dirty="0">
                <a:solidFill>
                  <a:srgbClr val="C00000"/>
                </a:solidFill>
                <a:latin typeface="Trebuchet MS"/>
                <a:cs typeface="Trebuchet MS"/>
              </a:rPr>
              <a:t>VÍZHIÁNYOS</a:t>
            </a:r>
            <a:r>
              <a:rPr sz="1200" b="1" spc="23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Trebuchet MS"/>
                <a:cs typeface="Trebuchet MS"/>
              </a:rPr>
              <a:t>IDŐSZAKBAN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2300" y="3768344"/>
            <a:ext cx="16891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C00000"/>
                </a:solidFill>
                <a:latin typeface="Trebuchet MS"/>
                <a:cs typeface="Trebuchet MS"/>
              </a:rPr>
              <a:t>4)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1796" y="3768344"/>
            <a:ext cx="590550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C00000"/>
                </a:solidFill>
                <a:latin typeface="Trebuchet MS"/>
                <a:cs typeface="Trebuchet MS"/>
              </a:rPr>
              <a:t>TULAJDONOSI HOZZÁJÁRULÁS </a:t>
            </a:r>
            <a:r>
              <a:rPr sz="1200" b="1" spc="-25" dirty="0">
                <a:solidFill>
                  <a:srgbClr val="C00000"/>
                </a:solidFill>
                <a:latin typeface="Trebuchet MS"/>
                <a:cs typeface="Trebuchet MS"/>
              </a:rPr>
              <a:t>OSZTATLAN </a:t>
            </a:r>
            <a:r>
              <a:rPr sz="1200" b="1" spc="-5" dirty="0">
                <a:solidFill>
                  <a:srgbClr val="C00000"/>
                </a:solidFill>
                <a:latin typeface="Trebuchet MS"/>
                <a:cs typeface="Trebuchet MS"/>
              </a:rPr>
              <a:t>KÖZÖSÖN </a:t>
            </a:r>
            <a:r>
              <a:rPr sz="1200" b="1" spc="-15" dirty="0">
                <a:solidFill>
                  <a:srgbClr val="C00000"/>
                </a:solidFill>
                <a:latin typeface="Trebuchet MS"/>
                <a:cs typeface="Trebuchet MS"/>
              </a:rPr>
              <a:t>THÁNYAD </a:t>
            </a:r>
            <a:r>
              <a:rPr sz="1200" b="1" spc="-5" dirty="0">
                <a:solidFill>
                  <a:srgbClr val="C00000"/>
                </a:solidFill>
                <a:latin typeface="Trebuchet MS"/>
                <a:cs typeface="Trebuchet MS"/>
              </a:rPr>
              <a:t>SZERINTI</a:t>
            </a:r>
            <a:r>
              <a:rPr sz="1200" b="1" spc="-1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200" b="1" dirty="0">
                <a:solidFill>
                  <a:srgbClr val="C00000"/>
                </a:solidFill>
                <a:latin typeface="Trebuchet MS"/>
                <a:cs typeface="Trebuchet MS"/>
              </a:rPr>
              <a:t>TÖBBSÉG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.</a:t>
            </a:r>
            <a:endParaRPr sz="1200">
              <a:latin typeface="Trebuchet MS"/>
              <a:cs typeface="Trebuchet MS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7711440" y="0"/>
            <a:ext cx="1432560" cy="1582420"/>
            <a:chOff x="7711440" y="0"/>
            <a:chExt cx="1432560" cy="1582420"/>
          </a:xfrm>
        </p:grpSpPr>
        <p:sp>
          <p:nvSpPr>
            <p:cNvPr id="11" name="object 11"/>
            <p:cNvSpPr/>
            <p:nvPr/>
          </p:nvSpPr>
          <p:spPr>
            <a:xfrm>
              <a:off x="8314944" y="1011935"/>
              <a:ext cx="509016" cy="56997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711440" y="0"/>
              <a:ext cx="1432559" cy="98755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36519" y="24129"/>
            <a:ext cx="28854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8155" algn="l"/>
              </a:tabLst>
            </a:pPr>
            <a:r>
              <a:rPr dirty="0"/>
              <a:t>II.	VIZEK -</a:t>
            </a:r>
            <a:r>
              <a:rPr spc="-55" dirty="0"/>
              <a:t> </a:t>
            </a:r>
            <a:r>
              <a:rPr spc="-5" dirty="0"/>
              <a:t>PROJEKT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81127" y="725170"/>
            <a:ext cx="8797290" cy="345821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52450" indent="-540385">
              <a:lnSpc>
                <a:spcPct val="100000"/>
              </a:lnSpc>
              <a:spcBef>
                <a:spcPts val="11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500" b="1" spc="5" dirty="0">
                <a:solidFill>
                  <a:srgbClr val="C00000"/>
                </a:solidFill>
                <a:latin typeface="Trebuchet MS"/>
                <a:cs typeface="Trebuchet MS"/>
              </a:rPr>
              <a:t>VIZEK –projekt: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Mezőgazdasági Vízhasználat Információs és Ellenőrzési </a:t>
            </a:r>
            <a:r>
              <a:rPr sz="1500" spc="-5" dirty="0">
                <a:solidFill>
                  <a:srgbClr val="006633"/>
                </a:solidFill>
                <a:latin typeface="Trebuchet MS"/>
                <a:cs typeface="Trebuchet MS"/>
              </a:rPr>
              <a:t>Keretrendszer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-</a:t>
            </a:r>
            <a:r>
              <a:rPr sz="1500" spc="7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spc="10" dirty="0">
                <a:solidFill>
                  <a:srgbClr val="006633"/>
                </a:solidFill>
                <a:latin typeface="Trebuchet MS"/>
                <a:cs typeface="Trebuchet MS"/>
              </a:rPr>
              <a:t>BM</a:t>
            </a:r>
            <a:endParaRPr sz="1500">
              <a:latin typeface="Trebuchet MS"/>
              <a:cs typeface="Trebuchet MS"/>
            </a:endParaRPr>
          </a:p>
          <a:p>
            <a:pPr marL="552450" indent="-540385">
              <a:lnSpc>
                <a:spcPct val="100000"/>
              </a:lnSpc>
              <a:spcBef>
                <a:spcPts val="151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500" b="1" dirty="0">
                <a:solidFill>
                  <a:srgbClr val="C00000"/>
                </a:solidFill>
                <a:latin typeface="Trebuchet MS"/>
                <a:cs typeface="Trebuchet MS"/>
              </a:rPr>
              <a:t>vízjogi engedélyezés elektronikus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úton </a:t>
            </a:r>
            <a:r>
              <a:rPr sz="1500" spc="-5" dirty="0">
                <a:solidFill>
                  <a:srgbClr val="006633"/>
                </a:solidFill>
                <a:latin typeface="Trebuchet MS"/>
                <a:cs typeface="Trebuchet MS"/>
              </a:rPr>
              <a:t>történő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lebonyolítása </a:t>
            </a:r>
            <a:r>
              <a:rPr sz="1500" spc="5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1500" spc="-29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cél;</a:t>
            </a:r>
            <a:endParaRPr sz="1500">
              <a:latin typeface="Trebuchet MS"/>
              <a:cs typeface="Trebuchet MS"/>
            </a:endParaRPr>
          </a:p>
          <a:p>
            <a:pPr marL="552450" indent="-540385">
              <a:lnSpc>
                <a:spcPct val="100000"/>
              </a:lnSpc>
              <a:spcBef>
                <a:spcPts val="1495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pontos, naprakész </a:t>
            </a:r>
            <a:r>
              <a:rPr sz="1500" spc="-5" dirty="0">
                <a:solidFill>
                  <a:srgbClr val="006633"/>
                </a:solidFill>
                <a:latin typeface="Trebuchet MS"/>
                <a:cs typeface="Trebuchet MS"/>
              </a:rPr>
              <a:t>információ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és adatszolgáltatása </a:t>
            </a:r>
            <a:r>
              <a:rPr sz="1500" spc="5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vízügyi ágazat és döntéshozó szervek</a:t>
            </a:r>
            <a:r>
              <a:rPr sz="1500" spc="-254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felé;</a:t>
            </a:r>
            <a:endParaRPr sz="1500">
              <a:latin typeface="Trebuchet MS"/>
              <a:cs typeface="Trebuchet MS"/>
            </a:endParaRPr>
          </a:p>
          <a:p>
            <a:pPr marL="552450" indent="-540385">
              <a:lnSpc>
                <a:spcPct val="100000"/>
              </a:lnSpc>
              <a:spcBef>
                <a:spcPts val="151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csökkenti </a:t>
            </a:r>
            <a:r>
              <a:rPr sz="1500" spc="5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vízhasználók és hatóságok adminisztratív</a:t>
            </a:r>
            <a:r>
              <a:rPr sz="1500" spc="-19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spc="-5" dirty="0">
                <a:solidFill>
                  <a:srgbClr val="006633"/>
                </a:solidFill>
                <a:latin typeface="Trebuchet MS"/>
                <a:cs typeface="Trebuchet MS"/>
              </a:rPr>
              <a:t>terheit;</a:t>
            </a:r>
            <a:endParaRPr sz="1500">
              <a:latin typeface="Trebuchet MS"/>
              <a:cs typeface="Trebuchet MS"/>
            </a:endParaRPr>
          </a:p>
          <a:p>
            <a:pPr marL="552450" indent="-540385" algn="just">
              <a:lnSpc>
                <a:spcPct val="100000"/>
              </a:lnSpc>
              <a:spcBef>
                <a:spcPts val="1495"/>
              </a:spcBef>
              <a:buFont typeface="Wingdings"/>
              <a:buChar char=""/>
              <a:tabLst>
                <a:tab pos="553085" algn="l"/>
              </a:tabLst>
            </a:pP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gyorsítja és egyszerűsíti </a:t>
            </a:r>
            <a:r>
              <a:rPr sz="1500" spc="5" dirty="0">
                <a:solidFill>
                  <a:srgbClr val="006633"/>
                </a:solidFill>
                <a:latin typeface="Trebuchet MS"/>
                <a:cs typeface="Trebuchet MS"/>
              </a:rPr>
              <a:t>a vízjogi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engedélyezési</a:t>
            </a:r>
            <a:r>
              <a:rPr sz="1500" spc="-29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eljárást;</a:t>
            </a:r>
            <a:endParaRPr sz="1500">
              <a:latin typeface="Trebuchet MS"/>
              <a:cs typeface="Trebuchet MS"/>
            </a:endParaRPr>
          </a:p>
          <a:p>
            <a:pPr marL="552450" marR="5080" indent="-540385" algn="just">
              <a:lnSpc>
                <a:spcPct val="150100"/>
              </a:lnSpc>
              <a:spcBef>
                <a:spcPts val="610"/>
              </a:spcBef>
              <a:buFont typeface="Wingdings"/>
              <a:buChar char=""/>
              <a:tabLst>
                <a:tab pos="553085" algn="l"/>
              </a:tabLst>
            </a:pPr>
            <a:r>
              <a:rPr sz="1500" b="1" spc="-15" dirty="0">
                <a:solidFill>
                  <a:srgbClr val="C00000"/>
                </a:solidFill>
                <a:latin typeface="Trebuchet MS"/>
                <a:cs typeface="Trebuchet MS"/>
              </a:rPr>
              <a:t>DÖNTÉSTÁMOGATÓ </a:t>
            </a:r>
            <a:r>
              <a:rPr sz="1500" b="1" spc="-10" dirty="0">
                <a:solidFill>
                  <a:srgbClr val="C00000"/>
                </a:solidFill>
                <a:latin typeface="Trebuchet MS"/>
                <a:cs typeface="Trebuchet MS"/>
              </a:rPr>
              <a:t>MODUL </a:t>
            </a:r>
            <a:r>
              <a:rPr sz="1500" spc="-5" dirty="0">
                <a:solidFill>
                  <a:srgbClr val="006633"/>
                </a:solidFill>
                <a:latin typeface="Trebuchet MS"/>
                <a:cs typeface="Trebuchet MS"/>
              </a:rPr>
              <a:t>működésével lehetővé teszi </a:t>
            </a:r>
            <a:r>
              <a:rPr sz="1500" spc="5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500" spc="-5" dirty="0">
                <a:solidFill>
                  <a:srgbClr val="006633"/>
                </a:solidFill>
                <a:latin typeface="Trebuchet MS"/>
                <a:cs typeface="Trebuchet MS"/>
              </a:rPr>
              <a:t>potenciális mezőgazdasági 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vízigényekre </a:t>
            </a:r>
            <a:r>
              <a:rPr sz="1500" spc="-5" dirty="0">
                <a:solidFill>
                  <a:srgbClr val="006633"/>
                </a:solidFill>
                <a:latin typeface="Trebuchet MS"/>
                <a:cs typeface="Trebuchet MS"/>
              </a:rPr>
              <a:t>vonatkozó </a:t>
            </a:r>
            <a:r>
              <a:rPr sz="1500" spc="-10" dirty="0">
                <a:solidFill>
                  <a:srgbClr val="006633"/>
                </a:solidFill>
                <a:latin typeface="Trebuchet MS"/>
                <a:cs typeface="Trebuchet MS"/>
              </a:rPr>
              <a:t>előzetes </a:t>
            </a:r>
            <a:r>
              <a:rPr sz="1500" spc="-5" dirty="0">
                <a:solidFill>
                  <a:srgbClr val="006633"/>
                </a:solidFill>
                <a:latin typeface="Trebuchet MS"/>
                <a:cs typeface="Trebuchet MS"/>
              </a:rPr>
              <a:t>talajtani </a:t>
            </a:r>
            <a:r>
              <a:rPr sz="1500" spc="-15" dirty="0">
                <a:solidFill>
                  <a:srgbClr val="006633"/>
                </a:solidFill>
                <a:latin typeface="Trebuchet MS"/>
                <a:cs typeface="Trebuchet MS"/>
              </a:rPr>
              <a:t>és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vízügyi </a:t>
            </a:r>
            <a:r>
              <a:rPr sz="1500" spc="-5" dirty="0">
                <a:solidFill>
                  <a:srgbClr val="006633"/>
                </a:solidFill>
                <a:latin typeface="Trebuchet MS"/>
                <a:cs typeface="Trebuchet MS"/>
              </a:rPr>
              <a:t>információk elérhetőségét </a:t>
            </a:r>
            <a:r>
              <a:rPr sz="1500" spc="5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500" spc="-5" dirty="0">
                <a:solidFill>
                  <a:srgbClr val="006633"/>
                </a:solidFill>
                <a:latin typeface="Trebuchet MS"/>
                <a:cs typeface="Trebuchet MS"/>
              </a:rPr>
              <a:t>termelők 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(gazdálkodók)</a:t>
            </a:r>
            <a:r>
              <a:rPr sz="1500" spc="-9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számára,</a:t>
            </a:r>
            <a:r>
              <a:rPr sz="1500" spc="-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igazodva</a:t>
            </a:r>
            <a:r>
              <a:rPr sz="1500" spc="-6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spc="5" dirty="0">
                <a:solidFill>
                  <a:srgbClr val="006633"/>
                </a:solidFill>
                <a:latin typeface="Trebuchet MS"/>
                <a:cs typeface="Trebuchet MS"/>
              </a:rPr>
              <a:t>a vízjogi</a:t>
            </a:r>
            <a:r>
              <a:rPr sz="1500" spc="-6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engedélyezési</a:t>
            </a:r>
            <a:r>
              <a:rPr sz="1500" spc="-9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folyamat</a:t>
            </a:r>
            <a:r>
              <a:rPr sz="1500" spc="-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felhasználói</a:t>
            </a:r>
            <a:r>
              <a:rPr sz="1500" spc="-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igényeihez;</a:t>
            </a:r>
            <a:endParaRPr sz="1500">
              <a:latin typeface="Trebuchet MS"/>
              <a:cs typeface="Trebuchet MS"/>
            </a:endParaRPr>
          </a:p>
          <a:p>
            <a:pPr marL="552450" indent="-540385" algn="just">
              <a:lnSpc>
                <a:spcPct val="100000"/>
              </a:lnSpc>
              <a:spcBef>
                <a:spcPts val="1490"/>
              </a:spcBef>
              <a:buFont typeface="Wingdings"/>
              <a:buChar char=""/>
              <a:tabLst>
                <a:tab pos="553085" algn="l"/>
              </a:tabLst>
            </a:pP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2020. január 1-jétől</a:t>
            </a:r>
            <a:r>
              <a:rPr sz="1500" spc="-7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500" dirty="0">
                <a:solidFill>
                  <a:srgbClr val="006633"/>
                </a:solidFill>
                <a:latin typeface="Trebuchet MS"/>
                <a:cs typeface="Trebuchet MS"/>
              </a:rPr>
              <a:t>.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1583" y="1923288"/>
            <a:ext cx="704087" cy="7924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93864" y="0"/>
            <a:ext cx="1850135" cy="1277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61820" y="0"/>
            <a:ext cx="54324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III. ILLEGÁLIS </a:t>
            </a:r>
            <a:r>
              <a:rPr spc="-50" dirty="0"/>
              <a:t>KUTAK </a:t>
            </a:r>
            <a:r>
              <a:rPr dirty="0"/>
              <a:t>– </a:t>
            </a:r>
            <a:r>
              <a:rPr spc="-5" dirty="0"/>
              <a:t>JEGYZŐI</a:t>
            </a:r>
            <a:r>
              <a:rPr spc="55" dirty="0"/>
              <a:t> </a:t>
            </a:r>
            <a:r>
              <a:rPr spc="-50" dirty="0"/>
              <a:t>KUTAK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8572" y="427735"/>
            <a:ext cx="748410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2450" indent="-540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551815" algn="l"/>
                <a:tab pos="553085" algn="l"/>
              </a:tabLst>
            </a:pP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kutak engedélyezésének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eltörlése alkotmányellenes 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–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mindenképpen kell engedély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vagy</a:t>
            </a:r>
            <a:r>
              <a:rPr sz="1200" spc="-6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bejelentés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28636" y="449737"/>
            <a:ext cx="56515" cy="177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65"/>
              </a:lnSpc>
            </a:pP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!</a:t>
            </a:r>
            <a:endParaRPr sz="1200">
              <a:latin typeface="Trebuchet MS"/>
              <a:cs typeface="Trebuchet MS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827582" y="686815"/>
          <a:ext cx="6913245" cy="3368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8470"/>
                <a:gridCol w="250189"/>
                <a:gridCol w="4935855"/>
              </a:tblGrid>
              <a:tr h="1096899">
                <a:tc>
                  <a:txBody>
                    <a:bodyPr/>
                    <a:lstStyle/>
                    <a:p>
                      <a:pPr marL="37465">
                        <a:lnSpc>
                          <a:spcPts val="1395"/>
                        </a:lnSpc>
                      </a:pPr>
                      <a:r>
                        <a:rPr sz="12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ALAPÁLLAPOT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2905" indent="-345440">
                        <a:lnSpc>
                          <a:spcPts val="1395"/>
                        </a:lnSpc>
                        <a:buFont typeface="Wingdings"/>
                        <a:buChar char="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b="1" spc="-10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2023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évvége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moratórium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82905" indent="-345440">
                        <a:lnSpc>
                          <a:spcPct val="100000"/>
                        </a:lnSpc>
                        <a:spcBef>
                          <a:spcPts val="95"/>
                        </a:spcBef>
                        <a:buFont typeface="Wingdings"/>
                        <a:buChar char="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eljárás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2019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év eleje óta</a:t>
                      </a:r>
                      <a:r>
                        <a:rPr sz="1200" b="1" spc="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illetékmentes,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82905" indent="-345440">
                        <a:lnSpc>
                          <a:spcPct val="100000"/>
                        </a:lnSpc>
                        <a:spcBef>
                          <a:spcPts val="120"/>
                        </a:spcBef>
                        <a:buFont typeface="Wingdings"/>
                        <a:buChar char="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500 m</a:t>
                      </a:r>
                      <a:r>
                        <a:rPr sz="1200" b="1" spc="-15" baseline="243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/év alkotmányos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jogon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díjmentesen</a:t>
                      </a:r>
                      <a:r>
                        <a:rPr sz="12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jár;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82905" indent="-345440">
                        <a:lnSpc>
                          <a:spcPct val="100000"/>
                        </a:lnSpc>
                        <a:spcBef>
                          <a:spcPts val="95"/>
                        </a:spcBef>
                        <a:buFont typeface="Wingdings"/>
                        <a:buChar char="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költség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szakértő,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aki az adatlapot</a:t>
                      </a:r>
                      <a:r>
                        <a:rPr sz="12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kitölti;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1582">
                <a:tc>
                  <a:txBody>
                    <a:bodyPr/>
                    <a:lstStyle/>
                    <a:p>
                      <a:pPr marL="37465">
                        <a:lnSpc>
                          <a:spcPts val="1400"/>
                        </a:lnSpc>
                      </a:pPr>
                      <a:r>
                        <a:rPr sz="1200" b="1" spc="-35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JAVASLAT</a:t>
                      </a:r>
                      <a:r>
                        <a:rPr sz="1200" b="1" spc="10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!!!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9BBA5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>
                        <a:lnSpc>
                          <a:spcPts val="1400"/>
                        </a:lnSpc>
                      </a:pPr>
                      <a:r>
                        <a:rPr sz="1200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NAK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518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BBA5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2905" indent="-345440">
                        <a:lnSpc>
                          <a:spcPts val="1400"/>
                        </a:lnSpc>
                        <a:buFont typeface="Wingdings"/>
                        <a:buChar char="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spc="-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bejelentéshez </a:t>
                      </a:r>
                      <a:r>
                        <a:rPr sz="1200" spc="-1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kötni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82905" indent="-345440">
                        <a:lnSpc>
                          <a:spcPct val="100000"/>
                        </a:lnSpc>
                        <a:spcBef>
                          <a:spcPts val="95"/>
                        </a:spcBef>
                        <a:buFont typeface="Wingdings"/>
                        <a:buChar char="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spc="-1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szakértőt</a:t>
                      </a:r>
                      <a:r>
                        <a:rPr sz="1200" spc="-2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kivenni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82905" indent="-345440">
                        <a:lnSpc>
                          <a:spcPct val="100000"/>
                        </a:lnSpc>
                        <a:spcBef>
                          <a:spcPts val="120"/>
                        </a:spcBef>
                        <a:buFont typeface="Wingdings"/>
                        <a:buChar char="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spc="-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adatlapon nem</a:t>
                      </a:r>
                      <a:r>
                        <a:rPr sz="1200" spc="-1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változtatni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82905" indent="-345440">
                        <a:lnSpc>
                          <a:spcPct val="100000"/>
                        </a:lnSpc>
                        <a:spcBef>
                          <a:spcPts val="95"/>
                        </a:spcBef>
                        <a:buFont typeface="Wingdings"/>
                        <a:buChar char="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spc="-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n.a.</a:t>
                      </a:r>
                      <a:r>
                        <a:rPr sz="1200" spc="-3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megengedni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64095">
                <a:tc>
                  <a:txBody>
                    <a:bodyPr/>
                    <a:lstStyle/>
                    <a:p>
                      <a:pPr marL="37465">
                        <a:lnSpc>
                          <a:spcPts val="1405"/>
                        </a:lnSpc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9BBA5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2905" indent="-345440">
                        <a:lnSpc>
                          <a:spcPts val="1405"/>
                        </a:lnSpc>
                        <a:buFont typeface="Wingdings"/>
                        <a:buChar char="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spc="-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nem </a:t>
                      </a:r>
                      <a:r>
                        <a:rPr sz="1200" spc="-1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kell </a:t>
                      </a:r>
                      <a:r>
                        <a:rPr sz="1200" spc="-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állami</a:t>
                      </a:r>
                      <a:r>
                        <a:rPr sz="1200" spc="7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forrás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82905" indent="-345440">
                        <a:lnSpc>
                          <a:spcPct val="100000"/>
                        </a:lnSpc>
                        <a:spcBef>
                          <a:spcPts val="95"/>
                        </a:spcBef>
                        <a:buFont typeface="Wingdings"/>
                        <a:buChar char="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spc="-1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állampolgár </a:t>
                      </a:r>
                      <a:r>
                        <a:rPr sz="1200" spc="-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számára teljesen</a:t>
                      </a:r>
                      <a:r>
                        <a:rPr sz="1200" spc="5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ingyenes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82905" indent="-345440">
                        <a:lnSpc>
                          <a:spcPct val="100000"/>
                        </a:lnSpc>
                        <a:spcBef>
                          <a:spcPts val="120"/>
                        </a:spcBef>
                        <a:buFont typeface="Wingdings"/>
                        <a:buChar char="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spc="-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legegyszerűbb</a:t>
                      </a:r>
                      <a:r>
                        <a:rPr sz="1200" spc="-9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eljárás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82905" indent="-345440">
                        <a:lnSpc>
                          <a:spcPct val="100000"/>
                        </a:lnSpc>
                        <a:spcBef>
                          <a:spcPts val="100"/>
                        </a:spcBef>
                        <a:buFont typeface="Wingdings"/>
                        <a:buChar char=""/>
                        <a:tabLst>
                          <a:tab pos="382905" algn="l"/>
                          <a:tab pos="383540" algn="l"/>
                        </a:tabLst>
                      </a:pPr>
                      <a:r>
                        <a:rPr sz="1200" spc="-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leggyorsabb</a:t>
                      </a:r>
                      <a:r>
                        <a:rPr sz="1200" spc="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eljárás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17677">
                <a:tc>
                  <a:txBody>
                    <a:bodyPr/>
                    <a:lstStyle/>
                    <a:p>
                      <a:pPr marL="37465">
                        <a:lnSpc>
                          <a:spcPts val="1410"/>
                        </a:lnSpc>
                      </a:pP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KONTRA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ts val="1410"/>
                        </a:lnSpc>
                      </a:pPr>
                      <a:r>
                        <a:rPr sz="120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‒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0">
                        <a:lnSpc>
                          <a:spcPts val="1410"/>
                        </a:lnSpc>
                      </a:pPr>
                      <a:r>
                        <a:rPr sz="1200" spc="-5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részleges </a:t>
                      </a:r>
                      <a:r>
                        <a:rPr sz="120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vízügyi</a:t>
                      </a:r>
                      <a:r>
                        <a:rPr sz="1200" spc="-3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006633"/>
                          </a:solidFill>
                          <a:latin typeface="Calibri"/>
                          <a:cs typeface="Calibri"/>
                        </a:rPr>
                        <a:t>adatszolgáltatás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/>
          <p:nvPr/>
        </p:nvSpPr>
        <p:spPr>
          <a:xfrm>
            <a:off x="7751064" y="0"/>
            <a:ext cx="1392935" cy="9601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33929" y="0"/>
            <a:ext cx="46913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III. ILLEGÁLIS </a:t>
            </a:r>
            <a:r>
              <a:rPr spc="-50" dirty="0"/>
              <a:t>KUTAK </a:t>
            </a:r>
            <a:r>
              <a:rPr dirty="0"/>
              <a:t>–</a:t>
            </a:r>
            <a:r>
              <a:rPr spc="45" dirty="0"/>
              <a:t> </a:t>
            </a:r>
            <a:r>
              <a:rPr spc="-30" dirty="0"/>
              <a:t>MG.KUTAK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8572" y="427735"/>
            <a:ext cx="73393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2450" indent="-540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551815" algn="l"/>
                <a:tab pos="553085" algn="l"/>
              </a:tabLst>
            </a:pP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kutak engedélyezésének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eltörlése alkotmányellenes 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– </a:t>
            </a:r>
            <a:r>
              <a:rPr sz="1200" spc="-5" dirty="0">
                <a:solidFill>
                  <a:srgbClr val="006633"/>
                </a:solidFill>
                <a:latin typeface="Trebuchet MS"/>
                <a:cs typeface="Trebuchet MS"/>
              </a:rPr>
              <a:t>mindenképpen kell engedély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vagy</a:t>
            </a:r>
            <a:r>
              <a:rPr sz="1200" spc="-7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bejelent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85379" y="449737"/>
            <a:ext cx="199390" cy="177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65"/>
              </a:lnSpc>
            </a:pPr>
            <a:r>
              <a:rPr sz="1200" spc="-10" dirty="0">
                <a:solidFill>
                  <a:srgbClr val="006633"/>
                </a:solidFill>
                <a:latin typeface="Trebuchet MS"/>
                <a:cs typeface="Trebuchet MS"/>
              </a:rPr>
              <a:t>és</a:t>
            </a:r>
            <a:r>
              <a:rPr sz="1200" dirty="0">
                <a:solidFill>
                  <a:srgbClr val="006633"/>
                </a:solidFill>
                <a:latin typeface="Trebuchet MS"/>
                <a:cs typeface="Trebuchet MS"/>
              </a:rPr>
              <a:t>!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607807" y="0"/>
            <a:ext cx="1536192" cy="10607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755573" y="830833"/>
          <a:ext cx="7416800" cy="34588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0225"/>
                <a:gridCol w="248285"/>
                <a:gridCol w="3545840"/>
                <a:gridCol w="1822450"/>
              </a:tblGrid>
              <a:tr h="923925">
                <a:tc>
                  <a:txBody>
                    <a:bodyPr/>
                    <a:lstStyle/>
                    <a:p>
                      <a:pPr marL="30480">
                        <a:lnSpc>
                          <a:spcPts val="1630"/>
                        </a:lnSpc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ALAPÁLLAPOT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75285" indent="-344805">
                        <a:lnSpc>
                          <a:spcPts val="1630"/>
                        </a:lnSpc>
                        <a:buFont typeface="Wingdings"/>
                        <a:buChar char=""/>
                        <a:tabLst>
                          <a:tab pos="375285" algn="l"/>
                          <a:tab pos="375920" algn="l"/>
                        </a:tabLst>
                      </a:pPr>
                      <a:r>
                        <a:rPr sz="1400" b="1" spc="-15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2023 </a:t>
                      </a:r>
                      <a:r>
                        <a:rPr sz="1400" b="1" spc="-20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évvége </a:t>
                      </a:r>
                      <a:r>
                        <a:rPr sz="1400" b="1" spc="-5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400" b="1" spc="130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moratórium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375285" indent="-344805">
                        <a:lnSpc>
                          <a:spcPct val="100000"/>
                        </a:lnSpc>
                        <a:spcBef>
                          <a:spcPts val="120"/>
                        </a:spcBef>
                        <a:buFont typeface="Wingdings"/>
                        <a:buChar char=""/>
                        <a:tabLst>
                          <a:tab pos="375285" algn="l"/>
                          <a:tab pos="375920" algn="l"/>
                        </a:tabLst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eljárás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szolgáltatási</a:t>
                      </a:r>
                      <a:r>
                        <a:rPr sz="1400" b="1" spc="7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díjmentes,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375285" indent="-344805">
                        <a:lnSpc>
                          <a:spcPct val="100000"/>
                        </a:lnSpc>
                        <a:spcBef>
                          <a:spcPts val="120"/>
                        </a:spcBef>
                        <a:buFont typeface="Wingdings"/>
                        <a:buChar char=""/>
                        <a:tabLst>
                          <a:tab pos="375285" algn="l"/>
                          <a:tab pos="375920" algn="l"/>
                        </a:tabLst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vízkészletjárulék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szinte</a:t>
                      </a:r>
                      <a:r>
                        <a:rPr sz="1400" b="1" spc="-1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díjmentes;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375285" indent="-344805">
                        <a:lnSpc>
                          <a:spcPct val="100000"/>
                        </a:lnSpc>
                        <a:spcBef>
                          <a:spcPts val="120"/>
                        </a:spcBef>
                        <a:buFont typeface="Wingdings"/>
                        <a:buChar char=""/>
                        <a:tabLst>
                          <a:tab pos="375285" algn="l"/>
                          <a:tab pos="375920" algn="l"/>
                        </a:tabLst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1996.07.01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előtti kutakra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bírság nem</a:t>
                      </a:r>
                      <a:r>
                        <a:rPr sz="1400" b="1" spc="-1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szabható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 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Vgtv.29.&amp;(7)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</a:tr>
              <a:tr h="228219">
                <a:tc>
                  <a:txBody>
                    <a:bodyPr/>
                    <a:lstStyle/>
                    <a:p>
                      <a:pPr marL="30480">
                        <a:lnSpc>
                          <a:spcPts val="1630"/>
                        </a:lnSpc>
                      </a:pPr>
                      <a:r>
                        <a:rPr sz="1400" b="1" spc="-50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JAVASLAT</a:t>
                      </a:r>
                      <a:r>
                        <a:rPr sz="1400" b="1" spc="40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00"/>
                          </a:solidFill>
                          <a:latin typeface="Calibri"/>
                          <a:cs typeface="Calibri"/>
                        </a:rPr>
                        <a:t>!!!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9BBA58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1115">
                        <a:lnSpc>
                          <a:spcPts val="1630"/>
                        </a:lnSpc>
                      </a:pPr>
                      <a:r>
                        <a:rPr sz="1400" spc="-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NAK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9555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BBA58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75285" indent="-344805">
                        <a:lnSpc>
                          <a:spcPts val="1635"/>
                        </a:lnSpc>
                        <a:buFont typeface="Wingdings"/>
                        <a:buChar char=""/>
                        <a:tabLst>
                          <a:tab pos="375285" algn="l"/>
                          <a:tab pos="375920" algn="l"/>
                        </a:tabLst>
                      </a:pPr>
                      <a:r>
                        <a:rPr sz="1400" spc="-15" dirty="0">
                          <a:latin typeface="Calibri"/>
                          <a:cs typeface="Calibri"/>
                        </a:rPr>
                        <a:t>engedélyezni</a:t>
                      </a:r>
                      <a:r>
                        <a:rPr sz="140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kell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375285" indent="-344805">
                        <a:lnSpc>
                          <a:spcPct val="100000"/>
                        </a:lnSpc>
                        <a:spcBef>
                          <a:spcPts val="120"/>
                        </a:spcBef>
                        <a:buFont typeface="Wingdings"/>
                        <a:buChar char=""/>
                        <a:tabLst>
                          <a:tab pos="375285" algn="l"/>
                          <a:tab pos="375920" algn="l"/>
                        </a:tabLst>
                      </a:pPr>
                      <a:r>
                        <a:rPr sz="1400" spc="-20" dirty="0">
                          <a:latin typeface="Calibri"/>
                          <a:cs typeface="Calibri"/>
                        </a:rPr>
                        <a:t>szakértő kell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többek 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közt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szakhatóságok</a:t>
                      </a:r>
                      <a:r>
                        <a:rPr sz="140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miatt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375285" indent="-344805">
                        <a:lnSpc>
                          <a:spcPct val="100000"/>
                        </a:lnSpc>
                        <a:spcBef>
                          <a:spcPts val="120"/>
                        </a:spcBef>
                        <a:buFont typeface="Wingdings"/>
                        <a:buChar char=""/>
                        <a:tabLst>
                          <a:tab pos="375285" algn="l"/>
                          <a:tab pos="375920" algn="l"/>
                        </a:tabLst>
                      </a:pPr>
                      <a:r>
                        <a:rPr sz="1400" spc="-15" dirty="0">
                          <a:latin typeface="Calibri"/>
                          <a:cs typeface="Calibri"/>
                        </a:rPr>
                        <a:t>egyszerűsített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tervdoksi/bővített</a:t>
                      </a:r>
                      <a:r>
                        <a:rPr sz="14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adatlap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375285" indent="-344805">
                        <a:lnSpc>
                          <a:spcPct val="100000"/>
                        </a:lnSpc>
                        <a:spcBef>
                          <a:spcPts val="120"/>
                        </a:spcBef>
                        <a:buFont typeface="Wingdings"/>
                        <a:buChar char=""/>
                        <a:tabLst>
                          <a:tab pos="375285" algn="l"/>
                          <a:tab pos="375920" algn="l"/>
                        </a:tabLst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NFK helpdesk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913129">
                <a:tc>
                  <a:txBody>
                    <a:bodyPr/>
                    <a:lstStyle/>
                    <a:p>
                      <a:pPr marL="30480">
                        <a:lnSpc>
                          <a:spcPts val="1635"/>
                        </a:lnSpc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9BBA58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75285" indent="-344805">
                        <a:lnSpc>
                          <a:spcPts val="1635"/>
                        </a:lnSpc>
                        <a:buFont typeface="Wingdings"/>
                        <a:buChar char=""/>
                        <a:tabLst>
                          <a:tab pos="375285" algn="l"/>
                          <a:tab pos="375920" algn="l"/>
                        </a:tabLst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nem 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kell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állami</a:t>
                      </a:r>
                      <a:r>
                        <a:rPr sz="140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forrás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375285" indent="-344805">
                        <a:lnSpc>
                          <a:spcPct val="100000"/>
                        </a:lnSpc>
                        <a:spcBef>
                          <a:spcPts val="120"/>
                        </a:spcBef>
                        <a:buFont typeface="Wingdings"/>
                        <a:buChar char=""/>
                        <a:tabLst>
                          <a:tab pos="375285" algn="l"/>
                          <a:tab pos="375920" algn="l"/>
                        </a:tabLst>
                      </a:pPr>
                      <a:r>
                        <a:rPr sz="1400" spc="-15" dirty="0">
                          <a:latin typeface="Calibri"/>
                          <a:cs typeface="Calibri"/>
                        </a:rPr>
                        <a:t>állampolgár 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számára csökkentett</a:t>
                      </a:r>
                      <a:r>
                        <a:rPr sz="1400" spc="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költségek,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375285" indent="-344805">
                        <a:lnSpc>
                          <a:spcPct val="100000"/>
                        </a:lnSpc>
                        <a:spcBef>
                          <a:spcPts val="120"/>
                        </a:spcBef>
                        <a:buFont typeface="Wingdings"/>
                        <a:buChar char=""/>
                        <a:tabLst>
                          <a:tab pos="375285" algn="l"/>
                          <a:tab pos="375920" algn="l"/>
                        </a:tabLst>
                      </a:pPr>
                      <a:r>
                        <a:rPr sz="1400" spc="-15" dirty="0">
                          <a:latin typeface="Calibri"/>
                          <a:cs typeface="Calibri"/>
                        </a:rPr>
                        <a:t>legegyszerűbb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leggyorsabb</a:t>
                      </a:r>
                      <a:r>
                        <a:rPr sz="1400" spc="-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eljárás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12457">
                <a:tc>
                  <a:txBody>
                    <a:bodyPr/>
                    <a:lstStyle/>
                    <a:p>
                      <a:pPr marL="30480">
                        <a:lnSpc>
                          <a:spcPts val="1639"/>
                        </a:lnSpc>
                      </a:pPr>
                      <a:r>
                        <a:rPr sz="1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KONTRA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ts val="1639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‒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2700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részleges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vízügyi</a:t>
                      </a:r>
                      <a:r>
                        <a:rPr sz="1400" spc="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adatszolgáltatás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object 7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60902" y="0"/>
            <a:ext cx="283591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5" dirty="0"/>
              <a:t>IV. </a:t>
            </a:r>
            <a:r>
              <a:rPr spc="-30" dirty="0"/>
              <a:t>VÍZITÁRSULATOK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8572" y="418591"/>
            <a:ext cx="8801100" cy="1405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ELŐZMÉNYEK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50">
              <a:latin typeface="Trebuchet MS"/>
              <a:cs typeface="Trebuchet MS"/>
            </a:endParaRPr>
          </a:p>
          <a:p>
            <a:pPr marL="552450" indent="-540385">
              <a:lnSpc>
                <a:spcPct val="100000"/>
              </a:lnSpc>
              <a:buFont typeface="Wingdings"/>
              <a:buChar char=""/>
              <a:tabLst>
                <a:tab pos="551815" algn="l"/>
                <a:tab pos="553085" algn="l"/>
                <a:tab pos="1661795" algn="l"/>
              </a:tabLst>
            </a:pP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2011.</a:t>
            </a:r>
            <a:r>
              <a:rPr sz="900" spc="-2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január</a:t>
            </a:r>
            <a:r>
              <a:rPr sz="900" spc="-4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1.	A</a:t>
            </a:r>
            <a:r>
              <a:rPr sz="900" spc="-2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kötelező</a:t>
            </a:r>
            <a:r>
              <a:rPr sz="900" spc="-1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adók</a:t>
            </a:r>
            <a:r>
              <a:rPr sz="900" spc="-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módjára</a:t>
            </a:r>
            <a:r>
              <a:rPr sz="900" spc="-5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behajtható</a:t>
            </a:r>
            <a:r>
              <a:rPr sz="900" spc="-6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vízitársulati</a:t>
            </a:r>
            <a:r>
              <a:rPr sz="900" spc="-4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érdekeltségi</a:t>
            </a:r>
            <a:r>
              <a:rPr sz="900" spc="-5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hozzájárulás</a:t>
            </a:r>
            <a:r>
              <a:rPr sz="900" spc="-8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megfizetés</a:t>
            </a:r>
            <a:r>
              <a:rPr sz="900" spc="-8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megszűnt.</a:t>
            </a:r>
            <a:endParaRPr sz="900">
              <a:latin typeface="Trebuchet MS"/>
              <a:cs typeface="Trebuchet MS"/>
            </a:endParaRPr>
          </a:p>
          <a:p>
            <a:pPr marL="552450" indent="-540385">
              <a:lnSpc>
                <a:spcPct val="100000"/>
              </a:lnSpc>
              <a:spcBef>
                <a:spcPts val="770"/>
              </a:spcBef>
              <a:buFont typeface="Wingdings"/>
              <a:buChar char=""/>
              <a:tabLst>
                <a:tab pos="551815" algn="l"/>
                <a:tab pos="553085" algn="l"/>
              </a:tabLst>
            </a:pP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2012. december 28.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társulati 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szervezeti felépítésbe, </a:t>
            </a:r>
            <a:r>
              <a:rPr sz="900" spc="-5" dirty="0">
                <a:solidFill>
                  <a:srgbClr val="C00000"/>
                </a:solidFill>
                <a:latin typeface="Trebuchet MS"/>
                <a:cs typeface="Trebuchet MS"/>
              </a:rPr>
              <a:t>legfőbb szervként 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bekerült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900" spc="-5" dirty="0">
                <a:solidFill>
                  <a:srgbClr val="C00000"/>
                </a:solidFill>
                <a:latin typeface="Trebuchet MS"/>
                <a:cs typeface="Trebuchet MS"/>
              </a:rPr>
              <a:t>közgyűlés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, így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ettől 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fogva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közgyűlés hatáskörébe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tartozik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900" spc="1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tagok</a:t>
            </a:r>
            <a:endParaRPr sz="900">
              <a:latin typeface="Trebuchet MS"/>
              <a:cs typeface="Trebuchet MS"/>
            </a:endParaRPr>
          </a:p>
          <a:p>
            <a:pPr marL="1661795">
              <a:lnSpc>
                <a:spcPct val="100000"/>
              </a:lnSpc>
              <a:spcBef>
                <a:spcPts val="530"/>
              </a:spcBef>
            </a:pP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fizetési</a:t>
            </a:r>
            <a:r>
              <a:rPr sz="900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kötelezettsége</a:t>
            </a:r>
            <a:r>
              <a:rPr sz="900" spc="-2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mértékének</a:t>
            </a:r>
            <a:r>
              <a:rPr sz="900" spc="-8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és</a:t>
            </a:r>
            <a:r>
              <a:rPr sz="900" spc="-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felhasználásának</a:t>
            </a:r>
            <a:r>
              <a:rPr sz="900" spc="-114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meghatározása.</a:t>
            </a:r>
            <a:endParaRPr sz="900">
              <a:latin typeface="Trebuchet MS"/>
              <a:cs typeface="Trebuchet MS"/>
            </a:endParaRPr>
          </a:p>
          <a:p>
            <a:pPr marL="1661795">
              <a:lnSpc>
                <a:spcPct val="100000"/>
              </a:lnSpc>
              <a:spcBef>
                <a:spcPts val="770"/>
              </a:spcBef>
            </a:pPr>
            <a:r>
              <a:rPr sz="900" b="1" dirty="0">
                <a:solidFill>
                  <a:srgbClr val="C00000"/>
                </a:solidFill>
                <a:latin typeface="Trebuchet MS"/>
                <a:cs typeface="Trebuchet MS"/>
              </a:rPr>
              <a:t>Fizetési</a:t>
            </a:r>
            <a:r>
              <a:rPr sz="900" b="1" spc="-3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b="1" dirty="0">
                <a:solidFill>
                  <a:srgbClr val="C00000"/>
                </a:solidFill>
                <a:latin typeface="Trebuchet MS"/>
                <a:cs typeface="Trebuchet MS"/>
              </a:rPr>
              <a:t>kötelezettséget</a:t>
            </a:r>
            <a:r>
              <a:rPr sz="900" b="1" spc="-4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csak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újabb</a:t>
            </a:r>
            <a:r>
              <a:rPr sz="900" spc="-3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közgyűlésen</a:t>
            </a:r>
            <a:r>
              <a:rPr sz="900" spc="-2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hozott</a:t>
            </a:r>
            <a:r>
              <a:rPr sz="900" spc="-4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kétharmados</a:t>
            </a:r>
            <a:r>
              <a:rPr sz="900" spc="-8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többségi határozattal</a:t>
            </a:r>
            <a:r>
              <a:rPr sz="900" spc="-3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lehet(ett)</a:t>
            </a:r>
            <a:r>
              <a:rPr sz="900" spc="-2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meghatározni,</a:t>
            </a:r>
            <a:r>
              <a:rPr sz="900" spc="-7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vagy</a:t>
            </a:r>
            <a:r>
              <a:rPr sz="900" spc="-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eltörölni</a:t>
            </a:r>
            <a:endParaRPr sz="900">
              <a:latin typeface="Trebuchet MS"/>
              <a:cs typeface="Trebuchet MS"/>
            </a:endParaRPr>
          </a:p>
          <a:p>
            <a:pPr marL="1661795">
              <a:lnSpc>
                <a:spcPct val="100000"/>
              </a:lnSpc>
              <a:spcBef>
                <a:spcPts val="745"/>
              </a:spcBef>
            </a:pP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–</a:t>
            </a:r>
            <a:r>
              <a:rPr sz="900" spc="-1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törvényben</a:t>
            </a:r>
            <a:r>
              <a:rPr sz="900" spc="-1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előírt</a:t>
            </a:r>
            <a:r>
              <a:rPr sz="900" spc="-7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módon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összehívott,</a:t>
            </a:r>
            <a:r>
              <a:rPr sz="900" spc="-5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ami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nagy</a:t>
            </a:r>
            <a:r>
              <a:rPr sz="900" spc="-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létszámú</a:t>
            </a:r>
            <a:r>
              <a:rPr sz="900" spc="-5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érintettség</a:t>
            </a:r>
            <a:r>
              <a:rPr sz="900" spc="-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miatt</a:t>
            </a:r>
            <a:r>
              <a:rPr sz="900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gyakorlatilag</a:t>
            </a:r>
            <a:r>
              <a:rPr sz="900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lehetetlen</a:t>
            </a:r>
            <a:r>
              <a:rPr sz="900" spc="-9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volt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összehívni.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572" y="1894713"/>
            <a:ext cx="903605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52450" indent="-540385">
              <a:lnSpc>
                <a:spcPct val="100000"/>
              </a:lnSpc>
              <a:spcBef>
                <a:spcPts val="110"/>
              </a:spcBef>
              <a:buFont typeface="Wingdings"/>
              <a:buChar char=""/>
              <a:tabLst>
                <a:tab pos="551815" algn="l"/>
                <a:tab pos="553085" algn="l"/>
              </a:tabLst>
            </a:pP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T</a:t>
            </a:r>
            <a:r>
              <a:rPr sz="900" spc="-10" dirty="0">
                <a:solidFill>
                  <a:srgbClr val="006633"/>
                </a:solidFill>
                <a:latin typeface="Trebuchet MS"/>
                <a:cs typeface="Trebuchet MS"/>
              </a:rPr>
              <a:t>E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H</a:t>
            </a:r>
            <a:r>
              <a:rPr sz="900" spc="-5" dirty="0">
                <a:solidFill>
                  <a:srgbClr val="006633"/>
                </a:solidFill>
                <a:latin typeface="Trebuchet MS"/>
                <a:cs typeface="Trebuchet MS"/>
              </a:rPr>
              <a:t>Á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T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08175" y="1894713"/>
            <a:ext cx="7129780" cy="63119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Azoknál</a:t>
            </a:r>
            <a:r>
              <a:rPr sz="900" spc="-3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a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 vízitársulatoknál,</a:t>
            </a:r>
            <a:r>
              <a:rPr sz="900" spc="-7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amelyeknél</a:t>
            </a:r>
            <a:r>
              <a:rPr sz="900" spc="-7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a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 küldöttgyűlés</a:t>
            </a:r>
            <a:r>
              <a:rPr sz="900" spc="-5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2012.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december</a:t>
            </a:r>
            <a:r>
              <a:rPr sz="900" spc="-7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28-a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 előtt hozott határozatot</a:t>
            </a:r>
            <a:r>
              <a:rPr sz="900" spc="-1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arról,</a:t>
            </a:r>
            <a:r>
              <a:rPr sz="900" spc="-2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hogy</a:t>
            </a:r>
            <a:r>
              <a:rPr sz="900" spc="-2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a</a:t>
            </a:r>
            <a:r>
              <a:rPr sz="900" spc="2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-5" dirty="0">
                <a:solidFill>
                  <a:srgbClr val="C00000"/>
                </a:solidFill>
                <a:latin typeface="Trebuchet MS"/>
                <a:cs typeface="Trebuchet MS"/>
              </a:rPr>
              <a:t>tagok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 hozzájárulást</a:t>
            </a:r>
            <a:endParaRPr sz="900">
              <a:latin typeface="Trebuchet MS"/>
              <a:cs typeface="Trebuchet MS"/>
            </a:endParaRPr>
          </a:p>
          <a:p>
            <a:pPr marL="12700" marR="5080">
              <a:lnSpc>
                <a:spcPts val="1850"/>
              </a:lnSpc>
              <a:spcBef>
                <a:spcPts val="165"/>
              </a:spcBef>
            </a:pP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fizessenek,</a:t>
            </a:r>
            <a:r>
              <a:rPr sz="900" spc="-2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ott</a:t>
            </a:r>
            <a:r>
              <a:rPr sz="900" spc="-2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ezt</a:t>
            </a:r>
            <a:r>
              <a:rPr sz="900" spc="-2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a</a:t>
            </a:r>
            <a:r>
              <a:rPr sz="900" spc="2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fizetési</a:t>
            </a:r>
            <a:r>
              <a:rPr sz="900" spc="-1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kötelezettséget</a:t>
            </a:r>
            <a:r>
              <a:rPr sz="900" spc="-4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teljesíteniük</a:t>
            </a:r>
            <a:r>
              <a:rPr sz="900" spc="-6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C00000"/>
                </a:solidFill>
                <a:latin typeface="Trebuchet MS"/>
                <a:cs typeface="Trebuchet MS"/>
              </a:rPr>
              <a:t>kell.</a:t>
            </a:r>
            <a:r>
              <a:rPr sz="900" spc="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ilyen</a:t>
            </a:r>
            <a:r>
              <a:rPr sz="900" spc="-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fizetési</a:t>
            </a:r>
            <a:r>
              <a:rPr sz="900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kötelezettséget</a:t>
            </a:r>
            <a:r>
              <a:rPr sz="900" spc="-7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megállapító</a:t>
            </a:r>
            <a:r>
              <a:rPr sz="900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küldöttgyűlési</a:t>
            </a:r>
            <a:r>
              <a:rPr sz="900" spc="-4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határozatot</a:t>
            </a:r>
            <a:r>
              <a:rPr sz="900" spc="-4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a  jelen</a:t>
            </a:r>
            <a:r>
              <a:rPr sz="900" spc="-5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jogszabályi</a:t>
            </a:r>
            <a:r>
              <a:rPr sz="900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környezetben</a:t>
            </a:r>
            <a:r>
              <a:rPr sz="900" spc="-2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kizárólag</a:t>
            </a:r>
            <a:r>
              <a:rPr sz="900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a</a:t>
            </a:r>
            <a:r>
              <a:rPr sz="900" spc="-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közgyűlés</a:t>
            </a:r>
            <a:r>
              <a:rPr sz="900" spc="-3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tudja</a:t>
            </a:r>
            <a:r>
              <a:rPr sz="900" spc="-3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dirty="0">
                <a:solidFill>
                  <a:srgbClr val="006633"/>
                </a:solidFill>
                <a:latin typeface="Trebuchet MS"/>
                <a:cs typeface="Trebuchet MS"/>
              </a:rPr>
              <a:t>hatályon</a:t>
            </a:r>
            <a:r>
              <a:rPr sz="900" spc="-5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kívül</a:t>
            </a:r>
            <a:r>
              <a:rPr sz="900" spc="-3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900" spc="5" dirty="0">
                <a:solidFill>
                  <a:srgbClr val="006633"/>
                </a:solidFill>
                <a:latin typeface="Trebuchet MS"/>
                <a:cs typeface="Trebuchet MS"/>
              </a:rPr>
              <a:t>helyezni.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8572" y="2726893"/>
            <a:ext cx="4230370" cy="187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AZ ALKOTMÁNYBÍRÓSÁG </a:t>
            </a:r>
            <a:r>
              <a:rPr sz="1050" spc="-5" dirty="0">
                <a:solidFill>
                  <a:srgbClr val="006633"/>
                </a:solidFill>
                <a:latin typeface="Trebuchet MS"/>
                <a:cs typeface="Trebuchet MS"/>
              </a:rPr>
              <a:t>4/2020. (I.29.) </a:t>
            </a:r>
            <a:r>
              <a:rPr sz="1050" dirty="0">
                <a:solidFill>
                  <a:srgbClr val="006633"/>
                </a:solidFill>
                <a:latin typeface="Trebuchet MS"/>
                <a:cs typeface="Trebuchet MS"/>
              </a:rPr>
              <a:t>AB </a:t>
            </a:r>
            <a:r>
              <a:rPr sz="1050" spc="5" dirty="0">
                <a:solidFill>
                  <a:srgbClr val="006633"/>
                </a:solidFill>
                <a:latin typeface="Trebuchet MS"/>
                <a:cs typeface="Trebuchet MS"/>
              </a:rPr>
              <a:t>HATÁROZATA</a:t>
            </a:r>
            <a:r>
              <a:rPr sz="1050" spc="-10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50" spc="5" dirty="0">
                <a:solidFill>
                  <a:srgbClr val="006633"/>
                </a:solidFill>
                <a:latin typeface="Trebuchet MS"/>
                <a:cs typeface="Trebuchet MS"/>
              </a:rPr>
              <a:t>ÉRTELMÉBEN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8572" y="3148075"/>
            <a:ext cx="12763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5" dirty="0">
                <a:solidFill>
                  <a:srgbClr val="006633"/>
                </a:solidFill>
                <a:latin typeface="Wingdings"/>
                <a:cs typeface="Wingdings"/>
              </a:rPr>
              <a:t></a:t>
            </a:r>
            <a:endParaRPr sz="10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98372" y="3072841"/>
            <a:ext cx="8262620" cy="711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100"/>
              </a:lnSpc>
              <a:spcBef>
                <a:spcPts val="100"/>
              </a:spcBef>
            </a:pP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000" spc="-5" dirty="0">
                <a:solidFill>
                  <a:srgbClr val="C00000"/>
                </a:solidFill>
                <a:latin typeface="Trebuchet MS"/>
                <a:cs typeface="Trebuchet MS"/>
              </a:rPr>
              <a:t>FOLYAMATBAN LÉVŐ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bírósági </a:t>
            </a:r>
            <a:r>
              <a:rPr sz="1000" spc="-10" dirty="0">
                <a:solidFill>
                  <a:srgbClr val="006633"/>
                </a:solidFill>
                <a:latin typeface="Trebuchet MS"/>
                <a:cs typeface="Trebuchet MS"/>
              </a:rPr>
              <a:t>és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végrehajtási </a:t>
            </a:r>
            <a:r>
              <a:rPr sz="1000" spc="-5" dirty="0">
                <a:solidFill>
                  <a:srgbClr val="C00000"/>
                </a:solidFill>
                <a:latin typeface="Trebuchet MS"/>
                <a:cs typeface="Trebuchet MS"/>
              </a:rPr>
              <a:t>ELJÁRÁSOKBAN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még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000" spc="-5" dirty="0">
                <a:solidFill>
                  <a:srgbClr val="C00000"/>
                </a:solidFill>
                <a:latin typeface="Trebuchet MS"/>
                <a:cs typeface="Trebuchet MS"/>
              </a:rPr>
              <a:t>KORÁBBI SZABÁLYOKAT KELL ALKALMAZNI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(magyarán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2019 előtti  tagdíjakat köteles megfizetni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 tag a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vízitársulatnak).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2019 előtt esedékessé vált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fizetési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kötelezettségeket </a:t>
            </a:r>
            <a:r>
              <a:rPr sz="1000" spc="-10" dirty="0">
                <a:solidFill>
                  <a:srgbClr val="006633"/>
                </a:solidFill>
                <a:latin typeface="Trebuchet MS"/>
                <a:cs typeface="Trebuchet MS"/>
              </a:rPr>
              <a:t>(pl.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2013, 2014, 2015, 2016,  2017, 2018-as pénzbeli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hozzájárulást) a Közgyűlés határozata </a:t>
            </a:r>
            <a:r>
              <a:rPr sz="1000" spc="-5" dirty="0">
                <a:solidFill>
                  <a:srgbClr val="006633"/>
                </a:solidFill>
                <a:latin typeface="Trebuchet MS"/>
                <a:cs typeface="Trebuchet MS"/>
              </a:rPr>
              <a:t>nélkül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is köteles teljesíteni a</a:t>
            </a:r>
            <a:r>
              <a:rPr sz="1000" spc="-204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000" dirty="0">
                <a:solidFill>
                  <a:srgbClr val="006633"/>
                </a:solidFill>
                <a:latin typeface="Trebuchet MS"/>
                <a:cs typeface="Trebuchet MS"/>
              </a:rPr>
              <a:t>tag.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8572" y="3986885"/>
            <a:ext cx="12763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5" dirty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000">
              <a:latin typeface="Wingdings"/>
              <a:cs typeface="Wingding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8372" y="3986885"/>
            <a:ext cx="715899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b="1" spc="5" dirty="0">
                <a:solidFill>
                  <a:srgbClr val="C00000"/>
                </a:solidFill>
                <a:latin typeface="Trebuchet MS"/>
                <a:cs typeface="Trebuchet MS"/>
              </a:rPr>
              <a:t>2019-TŐL</a:t>
            </a:r>
            <a:r>
              <a:rPr sz="1000" b="1" spc="-9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C00000"/>
                </a:solidFill>
                <a:latin typeface="Trebuchet MS"/>
                <a:cs typeface="Trebuchet MS"/>
              </a:rPr>
              <a:t>VISZONT</a:t>
            </a:r>
            <a:r>
              <a:rPr sz="1000" b="1" spc="-5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C00000"/>
                </a:solidFill>
                <a:latin typeface="Trebuchet MS"/>
                <a:cs typeface="Trebuchet MS"/>
              </a:rPr>
              <a:t>CSAK</a:t>
            </a:r>
            <a:r>
              <a:rPr sz="1000" b="1" spc="-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spc="5" dirty="0">
                <a:solidFill>
                  <a:srgbClr val="C00000"/>
                </a:solidFill>
                <a:latin typeface="Trebuchet MS"/>
                <a:cs typeface="Trebuchet MS"/>
              </a:rPr>
              <a:t>A</a:t>
            </a:r>
            <a:r>
              <a:rPr sz="1000" b="1" dirty="0">
                <a:solidFill>
                  <a:srgbClr val="C00000"/>
                </a:solidFill>
                <a:latin typeface="Trebuchet MS"/>
                <a:cs typeface="Trebuchet MS"/>
              </a:rPr>
              <a:t> KÖZGYŰLÉS</a:t>
            </a:r>
            <a:r>
              <a:rPr sz="1000" b="1" spc="-6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spc="5" dirty="0">
                <a:solidFill>
                  <a:srgbClr val="C00000"/>
                </a:solidFill>
                <a:latin typeface="Trebuchet MS"/>
                <a:cs typeface="Trebuchet MS"/>
              </a:rPr>
              <a:t>ÁLTAL</a:t>
            </a:r>
            <a:r>
              <a:rPr sz="1000" b="1" spc="-3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spc="5" dirty="0">
                <a:solidFill>
                  <a:srgbClr val="C00000"/>
                </a:solidFill>
                <a:latin typeface="Trebuchet MS"/>
                <a:cs typeface="Trebuchet MS"/>
              </a:rPr>
              <a:t>ELŐÍRT</a:t>
            </a:r>
            <a:r>
              <a:rPr sz="1000" b="1" spc="-4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spc="5" dirty="0">
                <a:solidFill>
                  <a:srgbClr val="C00000"/>
                </a:solidFill>
                <a:latin typeface="Trebuchet MS"/>
                <a:cs typeface="Trebuchet MS"/>
              </a:rPr>
              <a:t>HOZZÁJÁRULÁST</a:t>
            </a:r>
            <a:r>
              <a:rPr sz="1000" b="1" spc="-7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C00000"/>
                </a:solidFill>
                <a:latin typeface="Trebuchet MS"/>
                <a:cs typeface="Trebuchet MS"/>
              </a:rPr>
              <a:t>KELL</a:t>
            </a:r>
            <a:r>
              <a:rPr sz="1000" b="1" spc="-1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spc="5" dirty="0">
                <a:solidFill>
                  <a:srgbClr val="C00000"/>
                </a:solidFill>
                <a:latin typeface="Trebuchet MS"/>
                <a:cs typeface="Trebuchet MS"/>
              </a:rPr>
              <a:t>MEGFIZETNI</a:t>
            </a:r>
            <a:r>
              <a:rPr sz="1000" b="1" spc="-4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C00000"/>
                </a:solidFill>
                <a:latin typeface="Trebuchet MS"/>
                <a:cs typeface="Trebuchet MS"/>
              </a:rPr>
              <a:t>(ILYEN</a:t>
            </a:r>
            <a:r>
              <a:rPr sz="1000" b="1" spc="-3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spc="5" dirty="0">
                <a:solidFill>
                  <a:srgbClr val="C00000"/>
                </a:solidFill>
                <a:latin typeface="Trebuchet MS"/>
                <a:cs typeface="Trebuchet MS"/>
              </a:rPr>
              <a:t>NINCS</a:t>
            </a:r>
            <a:r>
              <a:rPr sz="1000" b="1" spc="-5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C00000"/>
                </a:solidFill>
                <a:latin typeface="Trebuchet MS"/>
                <a:cs typeface="Trebuchet MS"/>
              </a:rPr>
              <a:t>ÉS NEM</a:t>
            </a:r>
            <a:r>
              <a:rPr sz="1000" b="1" spc="-1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spc="5" dirty="0">
                <a:solidFill>
                  <a:srgbClr val="C00000"/>
                </a:solidFill>
                <a:latin typeface="Trebuchet MS"/>
                <a:cs typeface="Trebuchet MS"/>
              </a:rPr>
              <a:t>IS</a:t>
            </a:r>
            <a:r>
              <a:rPr sz="1000" b="1" spc="-2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C00000"/>
                </a:solidFill>
                <a:latin typeface="Trebuchet MS"/>
                <a:cs typeface="Trebuchet MS"/>
              </a:rPr>
              <a:t>LESZ).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738871" y="0"/>
            <a:ext cx="1405127" cy="9692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85035" y="24129"/>
            <a:ext cx="57861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VÍZKÍNÁLAT </a:t>
            </a:r>
            <a:r>
              <a:rPr dirty="0"/>
              <a:t>- VÍZKERESLET -</a:t>
            </a:r>
            <a:r>
              <a:rPr spc="-155" dirty="0"/>
              <a:t> </a:t>
            </a:r>
            <a:r>
              <a:rPr spc="-5" dirty="0"/>
              <a:t>FEJLESZTÉS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5405"/>
            <a:chOff x="0" y="0"/>
            <a:chExt cx="9144000" cy="5145405"/>
          </a:xfrm>
        </p:grpSpPr>
        <p:sp>
          <p:nvSpPr>
            <p:cNvPr id="4" name="object 4"/>
            <p:cNvSpPr/>
            <p:nvPr/>
          </p:nvSpPr>
          <p:spPr>
            <a:xfrm>
              <a:off x="899160" y="429767"/>
              <a:ext cx="6858000" cy="38557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504176" y="0"/>
              <a:ext cx="1639824" cy="11308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4300727"/>
              <a:ext cx="9144000" cy="8442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05">
              <a:lnSpc>
                <a:spcPct val="100000"/>
              </a:lnSpc>
              <a:spcBef>
                <a:spcPts val="100"/>
              </a:spcBef>
            </a:pPr>
            <a:r>
              <a:rPr spc="-110" dirty="0"/>
              <a:t>V. </a:t>
            </a:r>
            <a:r>
              <a:rPr dirty="0"/>
              <a:t>VÍZKERESLET -</a:t>
            </a:r>
            <a:r>
              <a:rPr spc="-20" dirty="0"/>
              <a:t> </a:t>
            </a:r>
            <a:r>
              <a:rPr spc="-5" dirty="0"/>
              <a:t>FEJLESZTÉS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86613" y="667969"/>
            <a:ext cx="8785860" cy="3448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AutoNum type="arabicParenR"/>
              <a:tabLst>
                <a:tab pos="299720" algn="l"/>
              </a:tabLst>
            </a:pPr>
            <a:r>
              <a:rPr sz="1800" b="1" dirty="0">
                <a:solidFill>
                  <a:srgbClr val="C00000"/>
                </a:solidFill>
                <a:latin typeface="Trebuchet MS"/>
                <a:cs typeface="Trebuchet MS"/>
              </a:rPr>
              <a:t>ÚJ </a:t>
            </a:r>
            <a:r>
              <a:rPr sz="1800" b="1" spc="-5" dirty="0">
                <a:solidFill>
                  <a:srgbClr val="C00000"/>
                </a:solidFill>
                <a:latin typeface="Trebuchet MS"/>
                <a:cs typeface="Trebuchet MS"/>
              </a:rPr>
              <a:t>ÖNTÖZÉSI </a:t>
            </a:r>
            <a:r>
              <a:rPr sz="1800" b="1" spc="-25" dirty="0">
                <a:solidFill>
                  <a:srgbClr val="C00000"/>
                </a:solidFill>
                <a:latin typeface="Trebuchet MS"/>
                <a:cs typeface="Trebuchet MS"/>
              </a:rPr>
              <a:t>IGAZGATÁSI </a:t>
            </a:r>
            <a:r>
              <a:rPr sz="1800" b="1" spc="-20" dirty="0">
                <a:solidFill>
                  <a:srgbClr val="C00000"/>
                </a:solidFill>
                <a:latin typeface="Trebuchet MS"/>
                <a:cs typeface="Trebuchet MS"/>
              </a:rPr>
              <a:t>SZERV </a:t>
            </a:r>
            <a:r>
              <a:rPr sz="1800" b="1" dirty="0">
                <a:solidFill>
                  <a:srgbClr val="C00000"/>
                </a:solidFill>
                <a:latin typeface="Trebuchet MS"/>
                <a:cs typeface="Trebuchet MS"/>
              </a:rPr>
              <a:t>– </a:t>
            </a:r>
            <a:r>
              <a:rPr sz="1800" b="1" spc="-5" dirty="0">
                <a:solidFill>
                  <a:srgbClr val="C00000"/>
                </a:solidFill>
                <a:latin typeface="Trebuchet MS"/>
                <a:cs typeface="Trebuchet MS"/>
              </a:rPr>
              <a:t>NFK 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(Nemzeti Földügyi</a:t>
            </a:r>
            <a:r>
              <a:rPr sz="1800" spc="6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006633"/>
                </a:solidFill>
                <a:latin typeface="Trebuchet MS"/>
                <a:cs typeface="Trebuchet MS"/>
              </a:rPr>
              <a:t>Központ)</a:t>
            </a:r>
            <a:endParaRPr sz="18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1555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400" spc="-15" dirty="0">
                <a:solidFill>
                  <a:srgbClr val="006633"/>
                </a:solidFill>
                <a:latin typeface="Trebuchet MS"/>
                <a:cs typeface="Trebuchet MS"/>
              </a:rPr>
              <a:t>szakmai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és </a:t>
            </a: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jogi képviselet </a:t>
            </a:r>
            <a:r>
              <a:rPr sz="1400" spc="-15" dirty="0">
                <a:solidFill>
                  <a:srgbClr val="006633"/>
                </a:solidFill>
                <a:latin typeface="Trebuchet MS"/>
                <a:cs typeface="Trebuchet MS"/>
              </a:rPr>
              <a:t>az</a:t>
            </a:r>
            <a:r>
              <a:rPr sz="1400" spc="15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öntözésben:</a:t>
            </a:r>
            <a:endParaRPr sz="1400">
              <a:latin typeface="Trebuchet MS"/>
              <a:cs typeface="Trebuchet MS"/>
            </a:endParaRPr>
          </a:p>
          <a:p>
            <a:pPr lvl="1">
              <a:lnSpc>
                <a:spcPct val="100000"/>
              </a:lnSpc>
              <a:spcBef>
                <a:spcPts val="50"/>
              </a:spcBef>
              <a:buClr>
                <a:srgbClr val="006633"/>
              </a:buClr>
              <a:buFont typeface="Wingdings"/>
              <a:buChar char=""/>
            </a:pPr>
            <a:endParaRPr sz="1200">
              <a:latin typeface="Trebuchet MS"/>
              <a:cs typeface="Trebuchet MS"/>
            </a:endParaRPr>
          </a:p>
          <a:p>
            <a:pPr marL="911860" lvl="2" indent="-360045">
              <a:lnSpc>
                <a:spcPct val="100000"/>
              </a:lnSpc>
              <a:buFont typeface="Wingdings"/>
              <a:buChar char=""/>
              <a:tabLst>
                <a:tab pos="911860" algn="l"/>
                <a:tab pos="912494" algn="l"/>
              </a:tabLst>
            </a:pP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öntözési közösséget, </a:t>
            </a:r>
            <a:r>
              <a:rPr sz="1400" spc="-15" dirty="0">
                <a:solidFill>
                  <a:srgbClr val="006633"/>
                </a:solidFill>
                <a:latin typeface="Trebuchet MS"/>
                <a:cs typeface="Trebuchet MS"/>
              </a:rPr>
              <a:t>aki </a:t>
            </a:r>
            <a:r>
              <a:rPr sz="1400" dirty="0">
                <a:solidFill>
                  <a:srgbClr val="006633"/>
                </a:solidFill>
                <a:latin typeface="Trebuchet MS"/>
                <a:cs typeface="Trebuchet MS"/>
              </a:rPr>
              <a:t>eléri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a területi </a:t>
            </a: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küszöbértéket,</a:t>
            </a:r>
            <a:r>
              <a:rPr sz="1400" spc="114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illetve</a:t>
            </a:r>
            <a:endParaRPr sz="1400">
              <a:latin typeface="Trebuchet MS"/>
              <a:cs typeface="Trebuchet MS"/>
            </a:endParaRPr>
          </a:p>
          <a:p>
            <a:pPr lvl="2">
              <a:lnSpc>
                <a:spcPct val="100000"/>
              </a:lnSpc>
              <a:spcBef>
                <a:spcPts val="45"/>
              </a:spcBef>
              <a:buClr>
                <a:srgbClr val="006633"/>
              </a:buClr>
              <a:buFont typeface="Wingdings"/>
              <a:buChar char=""/>
            </a:pPr>
            <a:endParaRPr sz="1200">
              <a:latin typeface="Trebuchet MS"/>
              <a:cs typeface="Trebuchet MS"/>
            </a:endParaRPr>
          </a:p>
          <a:p>
            <a:pPr marL="911860" lvl="2" indent="-360045">
              <a:lnSpc>
                <a:spcPct val="100000"/>
              </a:lnSpc>
              <a:spcBef>
                <a:spcPts val="5"/>
              </a:spcBef>
              <a:buFont typeface="Wingdings"/>
              <a:buChar char=""/>
              <a:tabLst>
                <a:tab pos="911860" algn="l"/>
                <a:tab pos="912494" algn="l"/>
              </a:tabLst>
            </a:pPr>
            <a:r>
              <a:rPr sz="1400" spc="-15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öntözésfejlesztés </a:t>
            </a: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szempontjából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kiemelt</a:t>
            </a:r>
            <a:r>
              <a:rPr sz="1400" spc="8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beruházást;</a:t>
            </a:r>
            <a:endParaRPr sz="14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spcBef>
                <a:spcPts val="1440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a </a:t>
            </a: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harmadlagos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– </a:t>
            </a: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önkormányzati öntözési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célú - </a:t>
            </a: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művek</a:t>
            </a:r>
            <a:r>
              <a:rPr sz="1400" spc="200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üzemeltetése;</a:t>
            </a:r>
            <a:endParaRPr sz="1400">
              <a:latin typeface="Trebuchet MS"/>
              <a:cs typeface="Trebuchet MS"/>
            </a:endParaRPr>
          </a:p>
          <a:p>
            <a:pPr lvl="1">
              <a:lnSpc>
                <a:spcPct val="100000"/>
              </a:lnSpc>
              <a:spcBef>
                <a:spcPts val="45"/>
              </a:spcBef>
              <a:buClr>
                <a:srgbClr val="006633"/>
              </a:buClr>
              <a:buFont typeface="Wingdings"/>
              <a:buChar char=""/>
            </a:pPr>
            <a:endParaRPr sz="1200">
              <a:latin typeface="Trebuchet MS"/>
              <a:cs typeface="Trebuchet MS"/>
            </a:endParaRPr>
          </a:p>
          <a:p>
            <a:pPr marL="552450" lvl="1" indent="-360680">
              <a:lnSpc>
                <a:spcPct val="100000"/>
              </a:lnSpc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Öntözési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kerület - </a:t>
            </a: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öntözésfejlesztési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tervek</a:t>
            </a:r>
            <a:r>
              <a:rPr sz="1400" spc="7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elkészíttetése;</a:t>
            </a:r>
            <a:endParaRPr sz="1400">
              <a:latin typeface="Trebuchet MS"/>
              <a:cs typeface="Trebuchet MS"/>
            </a:endParaRPr>
          </a:p>
          <a:p>
            <a:pPr marL="552450" marR="5080" lvl="1" indent="-360045">
              <a:lnSpc>
                <a:spcPct val="150100"/>
              </a:lnSpc>
              <a:spcBef>
                <a:spcPts val="605"/>
              </a:spcBef>
              <a:buFont typeface="Wingdings"/>
              <a:buChar char=""/>
              <a:tabLst>
                <a:tab pos="551815" algn="l"/>
                <a:tab pos="553085" algn="l"/>
              </a:tabLst>
            </a:pP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öntözési közösségek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elismerése és a </a:t>
            </a:r>
            <a:r>
              <a:rPr sz="1400" dirty="0">
                <a:solidFill>
                  <a:srgbClr val="006633"/>
                </a:solidFill>
                <a:latin typeface="Trebuchet MS"/>
                <a:cs typeface="Trebuchet MS"/>
              </a:rPr>
              <a:t>körzetek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kialakítása, </a:t>
            </a:r>
            <a:r>
              <a:rPr sz="1400" spc="-10" dirty="0">
                <a:solidFill>
                  <a:srgbClr val="006633"/>
                </a:solidFill>
                <a:latin typeface="Trebuchet MS"/>
                <a:cs typeface="Trebuchet MS"/>
              </a:rPr>
              <a:t>ebben </a:t>
            </a:r>
            <a:r>
              <a:rPr sz="1400" spc="-15" dirty="0">
                <a:solidFill>
                  <a:srgbClr val="006633"/>
                </a:solidFill>
                <a:latin typeface="Trebuchet MS"/>
                <a:cs typeface="Trebuchet MS"/>
              </a:rPr>
              <a:t>az </a:t>
            </a:r>
            <a:r>
              <a:rPr sz="1400" spc="-5" dirty="0">
                <a:solidFill>
                  <a:srgbClr val="006633"/>
                </a:solidFill>
                <a:latin typeface="Trebuchet MS"/>
                <a:cs typeface="Trebuchet MS"/>
              </a:rPr>
              <a:t>esetben környezeti tervek  elkészíttetése - </a:t>
            </a:r>
            <a:r>
              <a:rPr sz="1400" spc="-15" dirty="0">
                <a:solidFill>
                  <a:srgbClr val="006633"/>
                </a:solidFill>
                <a:latin typeface="Trebuchet MS"/>
                <a:cs typeface="Trebuchet MS"/>
              </a:rPr>
              <a:t>szakhatóságok</a:t>
            </a:r>
            <a:r>
              <a:rPr sz="1400" spc="105" dirty="0">
                <a:solidFill>
                  <a:srgbClr val="006633"/>
                </a:solidFill>
                <a:latin typeface="Trebuchet MS"/>
                <a:cs typeface="Trebuchet MS"/>
              </a:rPr>
              <a:t> </a:t>
            </a:r>
            <a:r>
              <a:rPr sz="1400" spc="-15" dirty="0">
                <a:solidFill>
                  <a:srgbClr val="006633"/>
                </a:solidFill>
                <a:latin typeface="Trebuchet MS"/>
                <a:cs typeface="Trebuchet MS"/>
              </a:rPr>
              <a:t>kiváltása;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50">
              <a:latin typeface="Trebuchet MS"/>
              <a:cs typeface="Trebuchet MS"/>
            </a:endParaRPr>
          </a:p>
          <a:p>
            <a:pPr marL="192405">
              <a:lnSpc>
                <a:spcPct val="100000"/>
              </a:lnSpc>
            </a:pPr>
            <a:r>
              <a:rPr sz="1600" dirty="0">
                <a:solidFill>
                  <a:srgbClr val="C00000"/>
                </a:solidFill>
                <a:latin typeface="Trebuchet MS"/>
                <a:cs typeface="Trebuchet MS"/>
              </a:rPr>
              <a:t>NFK – </a:t>
            </a:r>
            <a:r>
              <a:rPr sz="1600" spc="5" dirty="0">
                <a:solidFill>
                  <a:srgbClr val="C00000"/>
                </a:solidFill>
                <a:latin typeface="Trebuchet MS"/>
                <a:cs typeface="Trebuchet MS"/>
              </a:rPr>
              <a:t>NAK </a:t>
            </a:r>
            <a:r>
              <a:rPr sz="1600" dirty="0">
                <a:solidFill>
                  <a:srgbClr val="C00000"/>
                </a:solidFill>
                <a:latin typeface="Trebuchet MS"/>
                <a:cs typeface="Trebuchet MS"/>
              </a:rPr>
              <a:t>EGYÜTTMŰKÖDÉSI MEGÁLLAPODÁS</a:t>
            </a:r>
            <a:r>
              <a:rPr sz="1600" spc="-10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600" spc="-45" dirty="0">
                <a:solidFill>
                  <a:srgbClr val="C00000"/>
                </a:solidFill>
                <a:latin typeface="Trebuchet MS"/>
                <a:cs typeface="Trebuchet MS"/>
              </a:rPr>
              <a:t>FOLYAMATBAN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62800" y="1853183"/>
            <a:ext cx="777240" cy="7406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68768" y="0"/>
            <a:ext cx="1475231" cy="10180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4300727"/>
            <a:ext cx="9144000" cy="8442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1398</Words>
  <Application>Microsoft Office PowerPoint</Application>
  <PresentationFormat>Egyéni</PresentationFormat>
  <Paragraphs>234</Paragraphs>
  <Slides>17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22" baseType="lpstr">
      <vt:lpstr>Calibri</vt:lpstr>
      <vt:lpstr>Times New Roman</vt:lpstr>
      <vt:lpstr>Trebuchet MS</vt:lpstr>
      <vt:lpstr>Wingdings</vt:lpstr>
      <vt:lpstr>Office Theme</vt:lpstr>
      <vt:lpstr>Öntözéses törvény főbb elemei,  Öntözésfejlesztés előrelépései</vt:lpstr>
      <vt:lpstr>TEMATIKA</vt:lpstr>
      <vt:lpstr>I. VÍZJOGI VÁLTOZÁSOK AZ ELMÚLT IDŐSZAKBAN</vt:lpstr>
      <vt:lpstr>II. VIZEK - PROJEKT</vt:lpstr>
      <vt:lpstr>III. ILLEGÁLIS KUTAK – JEGYZŐI KUTAK</vt:lpstr>
      <vt:lpstr>III. ILLEGÁLIS KUTAK – MG.KUTAK</vt:lpstr>
      <vt:lpstr>IV. VÍZITÁRSULATOK</vt:lpstr>
      <vt:lpstr>VÍZKÍNÁLAT - VÍZKERESLET - FEJLESZTÉS</vt:lpstr>
      <vt:lpstr>V. VÍZKERESLET - FEJLESZTÉS</vt:lpstr>
      <vt:lpstr>V. VÍZKERESLET - FEJLESZTÉS</vt:lpstr>
      <vt:lpstr>V. VÍZKERESLET – FEJLESZTÉS</vt:lpstr>
      <vt:lpstr>V. VÍZKERESLET - FEJLESZTÉS</vt:lpstr>
      <vt:lpstr>V. VÍZKERESLET – FEJLESZTÉS</vt:lpstr>
      <vt:lpstr>VI. VÍZKÍNÁLAT - FEJLESZTÉS</vt:lpstr>
      <vt:lpstr>VII. HAZAI és UNIÓS FORRÁSOK</vt:lpstr>
      <vt:lpstr>50 MRD UNIÓS FORRÁS ÖNTÖZÉSRE</vt:lpstr>
      <vt:lpstr>Köszönöm a figyelmet!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Öntözéses törvény főbb elemei,  Öntözésfejlesztés előrelépései</dc:title>
  <dc:creator>Vizi Veronika</dc:creator>
  <cp:lastModifiedBy>Vizi Veronika</cp:lastModifiedBy>
  <cp:revision>1</cp:revision>
  <dcterms:created xsi:type="dcterms:W3CDTF">2020-08-03T06:54:37Z</dcterms:created>
  <dcterms:modified xsi:type="dcterms:W3CDTF">2020-08-03T06:55:08Z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2020-08-03T00:00:00Z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2020-08-03T00:00:00Z</vt:filetime>
  </property>
</Properties>
</file>