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0"/>
  </p:notesMasterIdLst>
  <p:sldIdLst>
    <p:sldId id="583" r:id="rId2"/>
    <p:sldId id="358" r:id="rId3"/>
    <p:sldId id="803" r:id="rId4"/>
    <p:sldId id="805" r:id="rId5"/>
    <p:sldId id="806" r:id="rId6"/>
    <p:sldId id="808" r:id="rId7"/>
    <p:sldId id="800" r:id="rId8"/>
    <p:sldId id="801" r:id="rId9"/>
    <p:sldId id="802" r:id="rId10"/>
    <p:sldId id="828" r:id="rId11"/>
    <p:sldId id="809" r:id="rId12"/>
    <p:sldId id="810" r:id="rId13"/>
    <p:sldId id="811" r:id="rId14"/>
    <p:sldId id="812" r:id="rId15"/>
    <p:sldId id="813" r:id="rId16"/>
    <p:sldId id="822" r:id="rId17"/>
    <p:sldId id="823" r:id="rId18"/>
    <p:sldId id="824" r:id="rId19"/>
    <p:sldId id="825" r:id="rId20"/>
    <p:sldId id="826" r:id="rId21"/>
    <p:sldId id="827" r:id="rId22"/>
    <p:sldId id="797" r:id="rId23"/>
    <p:sldId id="798" r:id="rId24"/>
    <p:sldId id="799" r:id="rId25"/>
    <p:sldId id="359" r:id="rId26"/>
    <p:sldId id="360" r:id="rId27"/>
    <p:sldId id="361" r:id="rId28"/>
    <p:sldId id="362" r:id="rId29"/>
    <p:sldId id="746" r:id="rId30"/>
    <p:sldId id="747" r:id="rId31"/>
    <p:sldId id="748" r:id="rId32"/>
    <p:sldId id="749" r:id="rId33"/>
    <p:sldId id="750" r:id="rId34"/>
    <p:sldId id="751" r:id="rId35"/>
    <p:sldId id="365" r:id="rId36"/>
    <p:sldId id="735" r:id="rId37"/>
    <p:sldId id="371" r:id="rId38"/>
    <p:sldId id="732" r:id="rId39"/>
    <p:sldId id="738" r:id="rId40"/>
    <p:sldId id="737" r:id="rId41"/>
    <p:sldId id="733" r:id="rId42"/>
    <p:sldId id="855" r:id="rId43"/>
    <p:sldId id="856" r:id="rId44"/>
    <p:sldId id="857" r:id="rId45"/>
    <p:sldId id="858" r:id="rId46"/>
    <p:sldId id="859" r:id="rId47"/>
    <p:sldId id="860" r:id="rId48"/>
    <p:sldId id="861" r:id="rId49"/>
    <p:sldId id="759" r:id="rId50"/>
    <p:sldId id="760" r:id="rId51"/>
    <p:sldId id="761" r:id="rId52"/>
    <p:sldId id="762" r:id="rId53"/>
    <p:sldId id="764" r:id="rId54"/>
    <p:sldId id="767" r:id="rId55"/>
    <p:sldId id="768" r:id="rId56"/>
    <p:sldId id="770" r:id="rId57"/>
    <p:sldId id="778" r:id="rId58"/>
    <p:sldId id="779" r:id="rId59"/>
    <p:sldId id="780" r:id="rId60"/>
    <p:sldId id="781" r:id="rId61"/>
    <p:sldId id="782" r:id="rId62"/>
    <p:sldId id="783" r:id="rId63"/>
    <p:sldId id="784" r:id="rId64"/>
    <p:sldId id="785" r:id="rId65"/>
    <p:sldId id="786" r:id="rId66"/>
    <p:sldId id="787" r:id="rId67"/>
    <p:sldId id="788" r:id="rId68"/>
    <p:sldId id="789" r:id="rId69"/>
    <p:sldId id="790" r:id="rId70"/>
    <p:sldId id="829" r:id="rId71"/>
    <p:sldId id="830" r:id="rId72"/>
    <p:sldId id="848" r:id="rId73"/>
    <p:sldId id="849" r:id="rId74"/>
    <p:sldId id="833" r:id="rId75"/>
    <p:sldId id="852" r:id="rId76"/>
    <p:sldId id="853" r:id="rId77"/>
    <p:sldId id="854" r:id="rId78"/>
    <p:sldId id="843" r:id="rId79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9" autoAdjust="0"/>
    <p:restoredTop sz="94660"/>
  </p:normalViewPr>
  <p:slideViewPr>
    <p:cSldViewPr>
      <p:cViewPr varScale="1">
        <p:scale>
          <a:sx n="99" d="100"/>
          <a:sy n="99" d="100"/>
        </p:scale>
        <p:origin x="797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ndre\Dropbox\szarvas\mechanik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ndre\Dropbox\szarvas\mechanik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hu-HU"/>
              <a:t>SZ7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temp20160720132416!$G$15</c:f>
              <c:strCache>
                <c:ptCount val="1"/>
                <c:pt idx="0">
                  <c:v>Homok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temp20160720132416!$G$41:$G$46</c:f>
              <c:numCache>
                <c:formatCode>General</c:formatCode>
                <c:ptCount val="6"/>
                <c:pt idx="0">
                  <c:v>26.68</c:v>
                </c:pt>
                <c:pt idx="1">
                  <c:v>24.99</c:v>
                </c:pt>
                <c:pt idx="2">
                  <c:v>28.700000000000003</c:v>
                </c:pt>
                <c:pt idx="3">
                  <c:v>25.1</c:v>
                </c:pt>
                <c:pt idx="4">
                  <c:v>24.21</c:v>
                </c:pt>
                <c:pt idx="5">
                  <c:v>22</c:v>
                </c:pt>
              </c:numCache>
            </c:numRef>
          </c:xVal>
          <c:yVal>
            <c:numRef>
              <c:f>temp20160720132416!$C$41:$C$46</c:f>
              <c:numCache>
                <c:formatCode>General</c:formatCode>
                <c:ptCount val="6"/>
                <c:pt idx="0">
                  <c:v>-25</c:v>
                </c:pt>
                <c:pt idx="1">
                  <c:v>-45</c:v>
                </c:pt>
                <c:pt idx="2">
                  <c:v>-65</c:v>
                </c:pt>
                <c:pt idx="3">
                  <c:v>-95</c:v>
                </c:pt>
                <c:pt idx="4">
                  <c:v>-125</c:v>
                </c:pt>
                <c:pt idx="5">
                  <c:v>-200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A1E-431E-904C-15B038779435}"/>
            </c:ext>
          </c:extLst>
        </c:ser>
        <c:ser>
          <c:idx val="1"/>
          <c:order val="1"/>
          <c:tx>
            <c:strRef>
              <c:f>temp20160720132416!$K$15</c:f>
              <c:strCache>
                <c:ptCount val="1"/>
                <c:pt idx="0">
                  <c:v>Por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temp20160720132416!$K$41:$K$46</c:f>
              <c:numCache>
                <c:formatCode>General</c:formatCode>
                <c:ptCount val="6"/>
                <c:pt idx="0">
                  <c:v>30.17</c:v>
                </c:pt>
                <c:pt idx="1">
                  <c:v>26.630000000000031</c:v>
                </c:pt>
                <c:pt idx="2">
                  <c:v>21.64</c:v>
                </c:pt>
                <c:pt idx="3">
                  <c:v>26.110000000000031</c:v>
                </c:pt>
                <c:pt idx="4">
                  <c:v>28.75</c:v>
                </c:pt>
                <c:pt idx="5">
                  <c:v>48.5</c:v>
                </c:pt>
              </c:numCache>
            </c:numRef>
          </c:xVal>
          <c:yVal>
            <c:numRef>
              <c:f>temp20160720132416!$C$41:$C$46</c:f>
              <c:numCache>
                <c:formatCode>General</c:formatCode>
                <c:ptCount val="6"/>
                <c:pt idx="0">
                  <c:v>-25</c:v>
                </c:pt>
                <c:pt idx="1">
                  <c:v>-45</c:v>
                </c:pt>
                <c:pt idx="2">
                  <c:v>-65</c:v>
                </c:pt>
                <c:pt idx="3">
                  <c:v>-95</c:v>
                </c:pt>
                <c:pt idx="4">
                  <c:v>-125</c:v>
                </c:pt>
                <c:pt idx="5">
                  <c:v>-200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5A1E-431E-904C-15B038779435}"/>
            </c:ext>
          </c:extLst>
        </c:ser>
        <c:ser>
          <c:idx val="2"/>
          <c:order val="2"/>
          <c:tx>
            <c:strRef>
              <c:f>temp20160720132416!$L$15</c:f>
              <c:strCache>
                <c:ptCount val="1"/>
                <c:pt idx="0">
                  <c:v>&lt;0,002 mm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temp20160720132416!$L$41:$L$46</c:f>
              <c:numCache>
                <c:formatCode>General</c:formatCode>
                <c:ptCount val="6"/>
                <c:pt idx="0">
                  <c:v>43.2</c:v>
                </c:pt>
                <c:pt idx="1">
                  <c:v>48.4</c:v>
                </c:pt>
                <c:pt idx="2">
                  <c:v>49.6</c:v>
                </c:pt>
                <c:pt idx="3">
                  <c:v>48.8</c:v>
                </c:pt>
                <c:pt idx="4">
                  <c:v>47</c:v>
                </c:pt>
                <c:pt idx="5">
                  <c:v>29.6</c:v>
                </c:pt>
              </c:numCache>
            </c:numRef>
          </c:xVal>
          <c:yVal>
            <c:numRef>
              <c:f>temp20160720132416!$C$41:$C$46</c:f>
              <c:numCache>
                <c:formatCode>General</c:formatCode>
                <c:ptCount val="6"/>
                <c:pt idx="0">
                  <c:v>-25</c:v>
                </c:pt>
                <c:pt idx="1">
                  <c:v>-45</c:v>
                </c:pt>
                <c:pt idx="2">
                  <c:v>-65</c:v>
                </c:pt>
                <c:pt idx="3">
                  <c:v>-95</c:v>
                </c:pt>
                <c:pt idx="4">
                  <c:v>-125</c:v>
                </c:pt>
                <c:pt idx="5">
                  <c:v>-200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5A1E-431E-904C-15B0387794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4157184"/>
        <c:axId val="84159104"/>
      </c:scatterChart>
      <c:valAx>
        <c:axId val="84157184"/>
        <c:scaling>
          <c:orientation val="minMax"/>
          <c:max val="50"/>
          <c:min val="2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4159104"/>
        <c:crosses val="autoZero"/>
        <c:crossBetween val="midCat"/>
      </c:valAx>
      <c:valAx>
        <c:axId val="84159104"/>
        <c:scaling>
          <c:orientation val="minMax"/>
          <c:min val="-2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41571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hu-HU"/>
              <a:t>SZF3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temp20160720132416!$G$15</c:f>
              <c:strCache>
                <c:ptCount val="1"/>
                <c:pt idx="0">
                  <c:v>Homok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temp20160720132416!$G$48:$G$53</c:f>
              <c:numCache>
                <c:formatCode>General</c:formatCode>
                <c:ptCount val="6"/>
                <c:pt idx="0">
                  <c:v>32.839999999999996</c:v>
                </c:pt>
                <c:pt idx="1">
                  <c:v>32</c:v>
                </c:pt>
                <c:pt idx="2">
                  <c:v>27.490000000000002</c:v>
                </c:pt>
                <c:pt idx="3">
                  <c:v>24.25</c:v>
                </c:pt>
                <c:pt idx="4">
                  <c:v>25.39</c:v>
                </c:pt>
                <c:pt idx="5">
                  <c:v>29.71</c:v>
                </c:pt>
              </c:numCache>
            </c:numRef>
          </c:xVal>
          <c:yVal>
            <c:numRef>
              <c:f>temp20160720132416!$C$48:$C$53</c:f>
              <c:numCache>
                <c:formatCode>General</c:formatCode>
                <c:ptCount val="6"/>
                <c:pt idx="0">
                  <c:v>-30</c:v>
                </c:pt>
                <c:pt idx="1">
                  <c:v>-55</c:v>
                </c:pt>
                <c:pt idx="2">
                  <c:v>-110</c:v>
                </c:pt>
                <c:pt idx="3">
                  <c:v>-140</c:v>
                </c:pt>
                <c:pt idx="4">
                  <c:v>-160</c:v>
                </c:pt>
                <c:pt idx="5">
                  <c:v>-190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015-4F3C-A754-A9793378C91F}"/>
            </c:ext>
          </c:extLst>
        </c:ser>
        <c:ser>
          <c:idx val="1"/>
          <c:order val="1"/>
          <c:tx>
            <c:strRef>
              <c:f>temp20160720132416!$K$15</c:f>
              <c:strCache>
                <c:ptCount val="1"/>
                <c:pt idx="0">
                  <c:v>Por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temp20160720132416!$K$48:$K$53</c:f>
              <c:numCache>
                <c:formatCode>General</c:formatCode>
                <c:ptCount val="6"/>
                <c:pt idx="0">
                  <c:v>31.68</c:v>
                </c:pt>
                <c:pt idx="1">
                  <c:v>32.370000000000005</c:v>
                </c:pt>
                <c:pt idx="2">
                  <c:v>34.25</c:v>
                </c:pt>
                <c:pt idx="3">
                  <c:v>34.800000000000004</c:v>
                </c:pt>
                <c:pt idx="4">
                  <c:v>36.620000000000012</c:v>
                </c:pt>
                <c:pt idx="5">
                  <c:v>35.700000000000003</c:v>
                </c:pt>
              </c:numCache>
            </c:numRef>
          </c:xVal>
          <c:yVal>
            <c:numRef>
              <c:f>temp20160720132416!$C$48:$C$53</c:f>
              <c:numCache>
                <c:formatCode>General</c:formatCode>
                <c:ptCount val="6"/>
                <c:pt idx="0">
                  <c:v>-30</c:v>
                </c:pt>
                <c:pt idx="1">
                  <c:v>-55</c:v>
                </c:pt>
                <c:pt idx="2">
                  <c:v>-110</c:v>
                </c:pt>
                <c:pt idx="3">
                  <c:v>-140</c:v>
                </c:pt>
                <c:pt idx="4">
                  <c:v>-160</c:v>
                </c:pt>
                <c:pt idx="5">
                  <c:v>-190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9015-4F3C-A754-A9793378C91F}"/>
            </c:ext>
          </c:extLst>
        </c:ser>
        <c:ser>
          <c:idx val="2"/>
          <c:order val="2"/>
          <c:tx>
            <c:strRef>
              <c:f>temp20160720132416!$L$15</c:f>
              <c:strCache>
                <c:ptCount val="1"/>
                <c:pt idx="0">
                  <c:v>&lt;0,002 mm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temp20160720132416!$L$48:$L$53</c:f>
              <c:numCache>
                <c:formatCode>General</c:formatCode>
                <c:ptCount val="6"/>
                <c:pt idx="0">
                  <c:v>35.6</c:v>
                </c:pt>
                <c:pt idx="1">
                  <c:v>35.700000000000003</c:v>
                </c:pt>
                <c:pt idx="2">
                  <c:v>38.300000000000004</c:v>
                </c:pt>
                <c:pt idx="3">
                  <c:v>40.9</c:v>
                </c:pt>
                <c:pt idx="4">
                  <c:v>37.9</c:v>
                </c:pt>
                <c:pt idx="5">
                  <c:v>34.6</c:v>
                </c:pt>
              </c:numCache>
            </c:numRef>
          </c:xVal>
          <c:yVal>
            <c:numRef>
              <c:f>temp20160720132416!$C$48:$C$53</c:f>
              <c:numCache>
                <c:formatCode>General</c:formatCode>
                <c:ptCount val="6"/>
                <c:pt idx="0">
                  <c:v>-30</c:v>
                </c:pt>
                <c:pt idx="1">
                  <c:v>-55</c:v>
                </c:pt>
                <c:pt idx="2">
                  <c:v>-110</c:v>
                </c:pt>
                <c:pt idx="3">
                  <c:v>-140</c:v>
                </c:pt>
                <c:pt idx="4">
                  <c:v>-160</c:v>
                </c:pt>
                <c:pt idx="5">
                  <c:v>-190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015-4F3C-A754-A9793378C9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4604800"/>
        <c:axId val="84279296"/>
      </c:scatterChart>
      <c:valAx>
        <c:axId val="84604800"/>
        <c:scaling>
          <c:orientation val="minMax"/>
          <c:min val="2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4279296"/>
        <c:crosses val="autoZero"/>
        <c:crossBetween val="midCat"/>
      </c:valAx>
      <c:valAx>
        <c:axId val="84279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46048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ED6B28-B4C0-4D0C-B9E3-D7CAED7A26E4}" type="datetimeFigureOut">
              <a:rPr lang="hu-HU" smtClean="0"/>
              <a:pPr/>
              <a:t>2020. 07. 09.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165C9F-63CC-4EE3-9932-353804084A39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4E931-7AC9-460E-A235-8AED748AEB6D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46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Shape 406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07" name="Shape 4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88909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Shape 418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19" name="Shape 4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247045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Shape 430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31" name="Shape 4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314025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Shape 442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43" name="Shape 4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760286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Shape 454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55" name="Shape 4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736080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Shape 466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67" name="Shape 4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163134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Shape 478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79" name="Shape 4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632266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Shape 490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91" name="Shape 4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376225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Shape 502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03" name="Shape 5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867733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Shape 514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15" name="Shape 5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07076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4" name="Shape 2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711616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Shape 526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27" name="Shape 5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959418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9" name="Shape 2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599778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9" name="Shape 2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948867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8" name="Shape 2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145410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7" name="Shape 2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219676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5" name="Shape 3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776974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Shape 382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83" name="Shape 3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355686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Shape 394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5" name="Shape 3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09950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2FF0A-BF7C-48CF-9F8A-9B494FF50C8F}" type="datetimeFigureOut">
              <a:rPr lang="hu-HU" smtClean="0"/>
              <a:pPr/>
              <a:t>2020. 07. 09.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B7068-9AAE-4221-B348-D7354AC9BDD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2FF0A-BF7C-48CF-9F8A-9B494FF50C8F}" type="datetimeFigureOut">
              <a:rPr lang="hu-HU" smtClean="0"/>
              <a:pPr/>
              <a:t>2020. 07. 09.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B7068-9AAE-4221-B348-D7354AC9BDD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2FF0A-BF7C-48CF-9F8A-9B494FF50C8F}" type="datetimeFigureOut">
              <a:rPr lang="hu-HU" smtClean="0"/>
              <a:pPr/>
              <a:t>2020. 07. 09.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B7068-9AAE-4221-B348-D7354AC9BDD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bg>
      <p:bgPr>
        <a:solidFill>
          <a:srgbClr val="FFFFFF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4478944" y="6197650"/>
            <a:ext cx="180085" cy="248444"/>
          </a:xfrm>
          <a:prstGeom prst="rect">
            <a:avLst/>
          </a:prstGeom>
          <a:noFill/>
          <a:ln>
            <a:noFill/>
          </a:ln>
        </p:spPr>
        <p:txBody>
          <a:bodyPr wrap="square" lIns="64275" tIns="64275" rIns="64275" bIns="64275" anchor="t" anchorCtr="0">
            <a:noAutofit/>
          </a:bodyPr>
          <a:lstStyle/>
          <a:p>
            <a:pPr algn="ctr">
              <a:buClr>
                <a:srgbClr val="000000"/>
              </a:buClr>
              <a:buSzPct val="25000"/>
            </a:pPr>
            <a:fld id="{00000000-1234-1234-1234-123412341234}" type="slidenum">
              <a:rPr lang="hu-HU" sz="900" smtClean="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pPr algn="ctr">
                <a:buClr>
                  <a:srgbClr val="000000"/>
                </a:buClr>
                <a:buSzPct val="25000"/>
              </a:pPr>
              <a:t>‹#›</a:t>
            </a:fld>
            <a:endParaRPr lang="hu-HU" sz="900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688257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2FF0A-BF7C-48CF-9F8A-9B494FF50C8F}" type="datetimeFigureOut">
              <a:rPr lang="hu-HU" smtClean="0"/>
              <a:pPr/>
              <a:t>2020. 07. 09.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B7068-9AAE-4221-B348-D7354AC9BDD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2FF0A-BF7C-48CF-9F8A-9B494FF50C8F}" type="datetimeFigureOut">
              <a:rPr lang="hu-HU" smtClean="0"/>
              <a:pPr/>
              <a:t>2020. 07. 09.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B7068-9AAE-4221-B348-D7354AC9BDD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2FF0A-BF7C-48CF-9F8A-9B494FF50C8F}" type="datetimeFigureOut">
              <a:rPr lang="hu-HU" smtClean="0"/>
              <a:pPr/>
              <a:t>2020. 07. 09.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B7068-9AAE-4221-B348-D7354AC9BDD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2FF0A-BF7C-48CF-9F8A-9B494FF50C8F}" type="datetimeFigureOut">
              <a:rPr lang="hu-HU" smtClean="0"/>
              <a:pPr/>
              <a:t>2020. 07. 09.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B7068-9AAE-4221-B348-D7354AC9BDD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2FF0A-BF7C-48CF-9F8A-9B494FF50C8F}" type="datetimeFigureOut">
              <a:rPr lang="hu-HU" smtClean="0"/>
              <a:pPr/>
              <a:t>2020. 07. 09.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B7068-9AAE-4221-B348-D7354AC9BDD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2FF0A-BF7C-48CF-9F8A-9B494FF50C8F}" type="datetimeFigureOut">
              <a:rPr lang="hu-HU" smtClean="0"/>
              <a:pPr/>
              <a:t>2020. 07. 09.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B7068-9AAE-4221-B348-D7354AC9BDD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2FF0A-BF7C-48CF-9F8A-9B494FF50C8F}" type="datetimeFigureOut">
              <a:rPr lang="hu-HU" smtClean="0"/>
              <a:pPr/>
              <a:t>2020. 07. 09.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B7068-9AAE-4221-B348-D7354AC9BDD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2FF0A-BF7C-48CF-9F8A-9B494FF50C8F}" type="datetimeFigureOut">
              <a:rPr lang="hu-HU" smtClean="0"/>
              <a:pPr/>
              <a:t>2020. 07. 09.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B7068-9AAE-4221-B348-D7354AC9BDD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2FF0A-BF7C-48CF-9F8A-9B494FF50C8F}" type="datetimeFigureOut">
              <a:rPr lang="hu-HU" smtClean="0"/>
              <a:pPr/>
              <a:t>2020. 07. 09.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BB7068-9AAE-4221-B348-D7354AC9BDDD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8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4.jp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5.jp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g"/><Relationship Id="rId3" Type="http://schemas.openxmlformats.org/officeDocument/2006/relationships/image" Target="../media/image56.jpg"/><Relationship Id="rId7" Type="http://schemas.openxmlformats.org/officeDocument/2006/relationships/image" Target="../media/image60.jpg"/><Relationship Id="rId12" Type="http://schemas.openxmlformats.org/officeDocument/2006/relationships/image" Target="../media/image6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9.jpg"/><Relationship Id="rId11" Type="http://schemas.openxmlformats.org/officeDocument/2006/relationships/image" Target="../media/image64.jpg"/><Relationship Id="rId5" Type="http://schemas.openxmlformats.org/officeDocument/2006/relationships/image" Target="../media/image58.jpg"/><Relationship Id="rId10" Type="http://schemas.openxmlformats.org/officeDocument/2006/relationships/image" Target="../media/image63.jpg"/><Relationship Id="rId4" Type="http://schemas.openxmlformats.org/officeDocument/2006/relationships/image" Target="../media/image57.jpg"/><Relationship Id="rId9" Type="http://schemas.openxmlformats.org/officeDocument/2006/relationships/image" Target="../media/image62.jp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1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1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1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1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2015-2024 a TALAJ évtizede</a:t>
            </a:r>
            <a:endParaRPr lang="en-US" dirty="0"/>
          </a:p>
        </p:txBody>
      </p:sp>
      <p:pic>
        <p:nvPicPr>
          <p:cNvPr id="4" name="Picture 2" descr="http://www.iuss.org/files/logo1_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60848"/>
            <a:ext cx="8354864" cy="3019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564904"/>
            <a:ext cx="8229600" cy="1143000"/>
          </a:xfrm>
        </p:spPr>
        <p:txBody>
          <a:bodyPr/>
          <a:lstStyle/>
          <a:p>
            <a:r>
              <a:rPr lang="hu-HU" dirty="0" smtClean="0"/>
              <a:t>„Nálunk minden homogén”!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29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39057" y="-171399"/>
            <a:ext cx="10099627" cy="7029400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389690" y="180460"/>
            <a:ext cx="118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5/18/2011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611560" y="5238760"/>
            <a:ext cx="4968552" cy="70788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hu-HU" sz="4000" dirty="0" smtClean="0"/>
              <a:t>Köszönet a KITE-</a:t>
            </a:r>
            <a:r>
              <a:rPr lang="hu-HU" sz="4000" dirty="0" err="1" smtClean="0"/>
              <a:t>nek</a:t>
            </a:r>
            <a:r>
              <a:rPr lang="hu-HU" sz="4000" dirty="0" smtClean="0"/>
              <a:t>!</a:t>
            </a:r>
            <a:endParaRPr lang="en-US" sz="4000" dirty="0"/>
          </a:p>
        </p:txBody>
      </p:sp>
      <p:pic>
        <p:nvPicPr>
          <p:cNvPr id="1026" name="Picture 2" descr="A képen a következők lehetnek: egy vagy több ember, ülő emberek, éjszaka és túra/szabadtér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-126327"/>
            <a:ext cx="8350153" cy="198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313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853366" cy="6858000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310243" y="230190"/>
            <a:ext cx="118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6/23/2011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0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70706" y="-1"/>
            <a:ext cx="10014706" cy="6970295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628650" y="365126"/>
            <a:ext cx="118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6/26/2018</a:t>
            </a:r>
          </a:p>
        </p:txBody>
      </p:sp>
    </p:spTree>
    <p:extLst>
      <p:ext uri="{BB962C8B-B14F-4D97-AF65-F5344CB8AC3E}">
        <p14:creationId xmlns:p14="http://schemas.microsoft.com/office/powerpoint/2010/main" val="139102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680498" cy="6737684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244642" y="180460"/>
            <a:ext cx="118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7/30/2018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80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12322" y="0"/>
            <a:ext cx="9853365" cy="6858000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301458" y="298784"/>
            <a:ext cx="118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2/23/2019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15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0527"/>
            <a:ext cx="9144000" cy="6457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49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240" y="0"/>
            <a:ext cx="9711348" cy="6858000"/>
          </a:xfrm>
        </p:spPr>
      </p:pic>
    </p:spTree>
    <p:extLst>
      <p:ext uri="{BB962C8B-B14F-4D97-AF65-F5344CB8AC3E}">
        <p14:creationId xmlns:p14="http://schemas.microsoft.com/office/powerpoint/2010/main" val="423870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771800" y="1412776"/>
            <a:ext cx="8229600" cy="1143000"/>
          </a:xfrm>
        </p:spPr>
        <p:txBody>
          <a:bodyPr/>
          <a:lstStyle/>
          <a:p>
            <a:r>
              <a:rPr lang="hu-HU" dirty="0" smtClean="0"/>
              <a:t>Szolonyeces réti</a:t>
            </a:r>
            <a:endParaRPr lang="en-US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852280" y="1752888"/>
            <a:ext cx="8496696" cy="4792135"/>
          </a:xfr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335" y="3356992"/>
            <a:ext cx="6202279" cy="349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69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716016" y="620688"/>
            <a:ext cx="4596140" cy="1143000"/>
          </a:xfrm>
        </p:spPr>
        <p:txBody>
          <a:bodyPr>
            <a:normAutofit fontScale="90000"/>
          </a:bodyPr>
          <a:lstStyle/>
          <a:p>
            <a:r>
              <a:rPr lang="hu-HU" dirty="0" smtClean="0"/>
              <a:t>Mészlepedékes csernozjom</a:t>
            </a:r>
            <a:endParaRPr lang="en-US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956385" y="1926734"/>
            <a:ext cx="8963843" cy="5055606"/>
          </a:xfrm>
        </p:spPr>
      </p:pic>
    </p:spTree>
    <p:extLst>
      <p:ext uri="{BB962C8B-B14F-4D97-AF65-F5344CB8AC3E}">
        <p14:creationId xmlns:p14="http://schemas.microsoft.com/office/powerpoint/2010/main" val="201504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ndre\Pictures\OLYMPUS Viewer 3\2016_09_15\P9150291.JPG"/>
          <p:cNvPicPr>
            <a:picLocks noChangeAspect="1" noChangeArrowheads="1"/>
          </p:cNvPicPr>
          <p:nvPr/>
        </p:nvPicPr>
        <p:blipFill>
          <a:blip r:embed="rId2" cstate="print">
            <a:lum bright="19000"/>
          </a:blip>
          <a:srcRect/>
          <a:stretch>
            <a:fillRect/>
          </a:stretch>
        </p:blipFill>
        <p:spPr bwMode="auto">
          <a:xfrm>
            <a:off x="11919" y="27384"/>
            <a:ext cx="9143999" cy="6858000"/>
          </a:xfrm>
          <a:prstGeom prst="rect">
            <a:avLst/>
          </a:prstGeom>
          <a:noFill/>
        </p:spPr>
      </p:pic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403648" y="2492896"/>
            <a:ext cx="6476256" cy="1470025"/>
          </a:xfrm>
        </p:spPr>
        <p:txBody>
          <a:bodyPr>
            <a:noAutofit/>
          </a:bodyPr>
          <a:lstStyle/>
          <a:p>
            <a:r>
              <a:rPr lang="hu-HU" b="1" dirty="0" smtClean="0"/>
              <a:t>A </a:t>
            </a:r>
            <a:r>
              <a:rPr lang="hu-HU" b="1" dirty="0" smtClean="0"/>
              <a:t>talajok </a:t>
            </a:r>
            <a:r>
              <a:rPr lang="hu-HU" b="1" dirty="0" err="1" smtClean="0"/>
              <a:t>vízgazdálkodái</a:t>
            </a:r>
            <a:r>
              <a:rPr lang="hu-HU" b="1" dirty="0" smtClean="0"/>
              <a:t> jellemzői</a:t>
            </a:r>
            <a:br>
              <a:rPr lang="hu-HU" b="1" dirty="0" smtClean="0"/>
            </a:br>
            <a:r>
              <a:rPr lang="hu-HU" b="1" dirty="0" smtClean="0"/>
              <a:t> (</a:t>
            </a:r>
            <a:r>
              <a:rPr lang="hu-HU" b="1" dirty="0" smtClean="0"/>
              <a:t>különös tekintettel az öntözésre)</a:t>
            </a:r>
            <a:endParaRPr lang="en-US" b="1" dirty="0"/>
          </a:p>
        </p:txBody>
      </p:sp>
      <p:sp>
        <p:nvSpPr>
          <p:cNvPr id="4" name="Alcím 2"/>
          <p:cNvSpPr txBox="1">
            <a:spLocks/>
          </p:cNvSpPr>
          <p:nvPr/>
        </p:nvSpPr>
        <p:spPr bwMode="auto">
          <a:xfrm>
            <a:off x="1525596" y="5192713"/>
            <a:ext cx="6400800" cy="160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hu-HU" sz="2800" dirty="0">
                <a:latin typeface="+mn-lt"/>
                <a:cs typeface="+mn-cs"/>
              </a:rPr>
              <a:t>Dr. Dobos Endre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hu-HU" sz="2800" dirty="0">
                <a:latin typeface="+mn-lt"/>
                <a:cs typeface="+mn-cs"/>
              </a:rPr>
              <a:t>Miskolci Egyetem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hu-HU" sz="2800" dirty="0" err="1">
                <a:latin typeface="+mn-lt"/>
                <a:cs typeface="+mn-cs"/>
              </a:rPr>
              <a:t>Földrajz-Geoinformatika</a:t>
            </a:r>
            <a:r>
              <a:rPr lang="hu-HU" sz="2800" dirty="0">
                <a:latin typeface="+mn-lt"/>
                <a:cs typeface="+mn-cs"/>
              </a:rPr>
              <a:t> Intézet</a:t>
            </a:r>
          </a:p>
        </p:txBody>
      </p:sp>
      <p:pic>
        <p:nvPicPr>
          <p:cNvPr id="5" name="Picture 2" descr="m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5301208"/>
            <a:ext cx="1347788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F:\Tanszék\Fejlécek\Termeszet_logo_30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5012531"/>
            <a:ext cx="1620838" cy="162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699792" y="836712"/>
            <a:ext cx="8229600" cy="1143000"/>
          </a:xfrm>
        </p:spPr>
        <p:txBody>
          <a:bodyPr/>
          <a:lstStyle/>
          <a:p>
            <a:r>
              <a:rPr lang="hu-HU" dirty="0" smtClean="0"/>
              <a:t>Réti szolonyec</a:t>
            </a:r>
            <a:endParaRPr lang="en-US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840299" y="1840299"/>
            <a:ext cx="8441736" cy="4761138"/>
          </a:xfrm>
        </p:spPr>
      </p:pic>
    </p:spTree>
    <p:extLst>
      <p:ext uri="{BB962C8B-B14F-4D97-AF65-F5344CB8AC3E}">
        <p14:creationId xmlns:p14="http://schemas.microsoft.com/office/powerpoint/2010/main" val="348188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788440" cy="6919993"/>
          </a:xfrm>
        </p:spPr>
      </p:pic>
    </p:spTree>
    <p:extLst>
      <p:ext uri="{BB962C8B-B14F-4D97-AF65-F5344CB8AC3E}">
        <p14:creationId xmlns:p14="http://schemas.microsoft.com/office/powerpoint/2010/main" val="398146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Mi rejlik a foltosság mögött?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OKOK</a:t>
            </a:r>
          </a:p>
          <a:p>
            <a:pPr lvl="1"/>
            <a:r>
              <a:rPr lang="hu-HU" dirty="0" smtClean="0"/>
              <a:t>Domborzat</a:t>
            </a:r>
          </a:p>
          <a:p>
            <a:pPr lvl="1"/>
            <a:r>
              <a:rPr lang="hu-HU" dirty="0" smtClean="0"/>
              <a:t>Talajképző kőzet</a:t>
            </a:r>
          </a:p>
          <a:p>
            <a:pPr lvl="1"/>
            <a:r>
              <a:rPr lang="hu-HU" dirty="0" smtClean="0"/>
              <a:t>Felszínfejlődés</a:t>
            </a:r>
          </a:p>
          <a:p>
            <a:pPr lvl="1"/>
            <a:r>
              <a:rPr lang="hu-HU" dirty="0" smtClean="0"/>
              <a:t>Művelés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6969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Mi rejlik a foltosság mögött?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62500" lnSpcReduction="20000"/>
          </a:bodyPr>
          <a:lstStyle/>
          <a:p>
            <a:r>
              <a:rPr lang="hu-HU" dirty="0" smtClean="0"/>
              <a:t>KÖVETKEZMÉNYEK</a:t>
            </a:r>
          </a:p>
          <a:p>
            <a:pPr lvl="1"/>
            <a:r>
              <a:rPr lang="hu-HU" dirty="0" smtClean="0"/>
              <a:t>Talajvízhatás</a:t>
            </a:r>
          </a:p>
          <a:p>
            <a:pPr lvl="1"/>
            <a:r>
              <a:rPr lang="hu-HU" dirty="0" smtClean="0"/>
              <a:t>Oxidatív/reduktív viszonyok időszakainak változása</a:t>
            </a:r>
          </a:p>
          <a:p>
            <a:pPr lvl="1"/>
            <a:r>
              <a:rPr lang="hu-HU" dirty="0" smtClean="0"/>
              <a:t>Oldhatóság, tápanyagok és toxikus elemek, vegyületek</a:t>
            </a:r>
          </a:p>
          <a:p>
            <a:pPr lvl="1"/>
            <a:r>
              <a:rPr lang="hu-HU" dirty="0" smtClean="0"/>
              <a:t>pH</a:t>
            </a:r>
          </a:p>
          <a:p>
            <a:pPr lvl="1"/>
            <a:r>
              <a:rPr lang="hu-HU" dirty="0" smtClean="0"/>
              <a:t>Függőleges irányú átrendeződés, szintek kialakulása, mélysége</a:t>
            </a:r>
          </a:p>
          <a:p>
            <a:pPr lvl="1"/>
            <a:r>
              <a:rPr lang="hu-HU" dirty="0" smtClean="0"/>
              <a:t>Textúra</a:t>
            </a:r>
          </a:p>
          <a:p>
            <a:pPr lvl="1"/>
            <a:r>
              <a:rPr lang="hu-HU" dirty="0" smtClean="0"/>
              <a:t>Szerkezet épülés-pusztulás, porozitás, differenciál porozitás</a:t>
            </a:r>
          </a:p>
          <a:p>
            <a:pPr lvl="1"/>
            <a:r>
              <a:rPr lang="hu-HU" dirty="0" smtClean="0"/>
              <a:t>Vízkapacitás</a:t>
            </a:r>
          </a:p>
          <a:p>
            <a:pPr lvl="1"/>
            <a:r>
              <a:rPr lang="hu-HU" dirty="0" smtClean="0"/>
              <a:t>Vízvezető képesség, beszivárgás</a:t>
            </a:r>
          </a:p>
          <a:p>
            <a:pPr lvl="1"/>
            <a:r>
              <a:rPr lang="hu-HU" dirty="0" smtClean="0"/>
              <a:t>Szerves és szervetlen kolloid tartalom</a:t>
            </a:r>
          </a:p>
          <a:p>
            <a:pPr lvl="1"/>
            <a:r>
              <a:rPr lang="hu-HU" dirty="0" smtClean="0"/>
              <a:t>Kation és anion megkötődés, ionháztartás</a:t>
            </a:r>
          </a:p>
          <a:p>
            <a:pPr lvl="1"/>
            <a:r>
              <a:rPr lang="hu-HU" dirty="0" smtClean="0"/>
              <a:t>Mállás, tápanyag felhalmozódás, </a:t>
            </a:r>
            <a:r>
              <a:rPr lang="hu-HU" dirty="0" err="1" smtClean="0"/>
              <a:t>sófelhalmozódás</a:t>
            </a:r>
            <a:r>
              <a:rPr lang="hu-HU" dirty="0" smtClean="0"/>
              <a:t>, szikesedés, kilúgzás</a:t>
            </a:r>
          </a:p>
          <a:p>
            <a:pPr lvl="1"/>
            <a:r>
              <a:rPr lang="hu-HU" dirty="0" smtClean="0"/>
              <a:t>Mobilizáció-immobilizáció</a:t>
            </a:r>
          </a:p>
          <a:p>
            <a:pPr lvl="1"/>
            <a:r>
              <a:rPr lang="hu-HU" dirty="0" err="1" smtClean="0"/>
              <a:t>Biodiverzitás</a:t>
            </a:r>
            <a:r>
              <a:rPr lang="hu-HU" dirty="0" smtClean="0"/>
              <a:t>, biológiai aktivitás</a:t>
            </a:r>
          </a:p>
          <a:p>
            <a:pPr lvl="1"/>
            <a:r>
              <a:rPr lang="hu-HU" dirty="0" smtClean="0"/>
              <a:t>Szervesanyag megkötődés, lebontás</a:t>
            </a:r>
          </a:p>
          <a:p>
            <a:pPr lvl="1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3722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41571" y="2564904"/>
            <a:ext cx="8229600" cy="1143000"/>
          </a:xfrm>
        </p:spPr>
        <p:txBody>
          <a:bodyPr/>
          <a:lstStyle/>
          <a:p>
            <a:r>
              <a:rPr lang="hu-HU" dirty="0" smtClean="0"/>
              <a:t>Nézzük az öntözést!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6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A jól kivitelezett öntözés előnyös talajtani hatásai – rövid táv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u-HU" dirty="0" smtClean="0"/>
              <a:t>Nő a talaj termékenysége</a:t>
            </a:r>
          </a:p>
          <a:p>
            <a:r>
              <a:rPr lang="hu-HU" dirty="0" smtClean="0"/>
              <a:t>Tápanyag-feltáródás, oldódás és tápanyagfelvétel elősegítése</a:t>
            </a:r>
          </a:p>
          <a:p>
            <a:r>
              <a:rPr lang="hu-HU" dirty="0" smtClean="0"/>
              <a:t>Biológiai, mikrobiológiai folyamatok felgyorsítása</a:t>
            </a:r>
          </a:p>
          <a:p>
            <a:r>
              <a:rPr lang="hu-HU" dirty="0" err="1" smtClean="0"/>
              <a:t>Szervesanyag</a:t>
            </a:r>
            <a:r>
              <a:rPr lang="hu-HU" dirty="0" smtClean="0"/>
              <a:t> lebontás, mineralizáció, humuszosodás</a:t>
            </a:r>
          </a:p>
          <a:p>
            <a:r>
              <a:rPr lang="hu-HU" dirty="0" smtClean="0"/>
              <a:t>Szerkezet építés, javuló porozitás viszonyok</a:t>
            </a:r>
          </a:p>
          <a:p>
            <a:r>
              <a:rPr lang="hu-HU" dirty="0" smtClean="0"/>
              <a:t>Sóháztartás befolyásolása, talajok kimosása</a:t>
            </a:r>
          </a:p>
          <a:p>
            <a:endParaRPr lang="hu-HU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A rosszul kivitelezett öntözés talajtani hatásai – hosszú táv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dirty="0" smtClean="0"/>
              <a:t>Szerkezet leromlás</a:t>
            </a:r>
          </a:p>
          <a:p>
            <a:r>
              <a:rPr lang="hu-HU" dirty="0" smtClean="0"/>
              <a:t>Aggregátumok szétesése, eliszapolódás</a:t>
            </a:r>
          </a:p>
          <a:p>
            <a:r>
              <a:rPr lang="hu-HU" dirty="0" smtClean="0"/>
              <a:t>Porozitás csökkenés</a:t>
            </a:r>
          </a:p>
          <a:p>
            <a:r>
              <a:rPr lang="hu-HU" dirty="0" smtClean="0"/>
              <a:t>Reduktív viszonyok kialakulása, másodlagos </a:t>
            </a:r>
            <a:r>
              <a:rPr lang="hu-HU" dirty="0" err="1" smtClean="0"/>
              <a:t>rétiesedés</a:t>
            </a:r>
            <a:r>
              <a:rPr lang="hu-HU" dirty="0" smtClean="0"/>
              <a:t>, láposodás</a:t>
            </a:r>
          </a:p>
          <a:p>
            <a:r>
              <a:rPr lang="hu-HU" dirty="0" smtClean="0"/>
              <a:t>Tápanyag vesztés, </a:t>
            </a:r>
            <a:r>
              <a:rPr lang="hu-HU" dirty="0" err="1" smtClean="0"/>
              <a:t>denitrifikáció</a:t>
            </a:r>
            <a:endParaRPr lang="hu-HU" dirty="0" smtClean="0"/>
          </a:p>
          <a:p>
            <a:r>
              <a:rPr lang="hu-HU" dirty="0" smtClean="0"/>
              <a:t>Tápanyag vesztés, </a:t>
            </a:r>
            <a:r>
              <a:rPr lang="hu-HU" dirty="0" err="1" smtClean="0"/>
              <a:t>kilúgzás</a:t>
            </a:r>
            <a:endParaRPr lang="hu-HU" dirty="0" smtClean="0"/>
          </a:p>
          <a:p>
            <a:r>
              <a:rPr lang="hu-HU" dirty="0" err="1" smtClean="0"/>
              <a:t>Kilúgzás</a:t>
            </a:r>
            <a:r>
              <a:rPr lang="hu-HU" dirty="0" smtClean="0"/>
              <a:t>, kalcium kimosódás, </a:t>
            </a:r>
            <a:r>
              <a:rPr lang="hu-HU" dirty="0" err="1" smtClean="0"/>
              <a:t>telítettlenség</a:t>
            </a:r>
            <a:r>
              <a:rPr lang="hu-HU" dirty="0" smtClean="0"/>
              <a:t> és savanyodás</a:t>
            </a:r>
          </a:p>
          <a:p>
            <a:r>
              <a:rPr lang="hu-HU" dirty="0" smtClean="0"/>
              <a:t>Sóháztartási viszonyok megváltozása, másodlagos szikesedés, </a:t>
            </a:r>
            <a:r>
              <a:rPr lang="hu-HU" dirty="0" err="1" smtClean="0"/>
              <a:t>szologyosodás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Az öntözésnél figyelembe veendő tényezők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 talaj levegőgazdálkodásának káros irányba való eltolódása</a:t>
            </a:r>
          </a:p>
          <a:p>
            <a:pPr lvl="1"/>
            <a:r>
              <a:rPr lang="hu-HU" dirty="0" smtClean="0"/>
              <a:t>Biztosítani kell a többletvíz elvezetését</a:t>
            </a:r>
          </a:p>
          <a:p>
            <a:pPr lvl="1"/>
            <a:r>
              <a:rPr lang="hu-HU" dirty="0" smtClean="0"/>
              <a:t>A talajvíz szintjét a megfelelő szinten kell tartani</a:t>
            </a:r>
          </a:p>
          <a:p>
            <a:pPr lvl="1"/>
            <a:r>
              <a:rPr lang="hu-HU" dirty="0" smtClean="0"/>
              <a:t>El kell kerülni a </a:t>
            </a:r>
            <a:r>
              <a:rPr lang="hu-HU" dirty="0" err="1" smtClean="0"/>
              <a:t>pangóvízhatást</a:t>
            </a:r>
            <a:r>
              <a:rPr lang="hu-HU" dirty="0" smtClean="0"/>
              <a:t> </a:t>
            </a:r>
          </a:p>
          <a:p>
            <a:pPr lvl="1"/>
            <a:r>
              <a:rPr lang="hu-HU" dirty="0" smtClean="0"/>
              <a:t>El kell kerülni az aggregátumok szétesését, csepperóziót, szétiszapolódást, kérgesedést és az ebből eredő beszivárgás csökkenést</a:t>
            </a:r>
          </a:p>
          <a:p>
            <a:pPr lvl="1"/>
            <a:r>
              <a:rPr lang="hu-HU" dirty="0" smtClean="0"/>
              <a:t>„</a:t>
            </a:r>
            <a:r>
              <a:rPr lang="hu-HU" dirty="0" err="1" smtClean="0"/>
              <a:t>Preferential</a:t>
            </a:r>
            <a:r>
              <a:rPr lang="hu-HU" dirty="0" smtClean="0"/>
              <a:t> flow”, beszivárgást gátló rétegek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Az öntözésnél kiemelt fontosságú talajtulajdonságok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u-HU" dirty="0" smtClean="0"/>
              <a:t>Talajszintek szekvenciája, mélysége, vastagsága</a:t>
            </a:r>
          </a:p>
          <a:p>
            <a:r>
              <a:rPr lang="hu-HU" dirty="0" smtClean="0"/>
              <a:t>Fizikai féleség</a:t>
            </a:r>
          </a:p>
          <a:p>
            <a:r>
              <a:rPr lang="hu-HU" dirty="0" smtClean="0"/>
              <a:t>Szemcsefrakciók</a:t>
            </a:r>
          </a:p>
          <a:p>
            <a:r>
              <a:rPr lang="hu-HU" dirty="0" smtClean="0"/>
              <a:t>Humusz tartalom</a:t>
            </a:r>
          </a:p>
          <a:p>
            <a:r>
              <a:rPr lang="hu-HU" dirty="0" smtClean="0"/>
              <a:t>Mész tartalom</a:t>
            </a:r>
          </a:p>
          <a:p>
            <a:r>
              <a:rPr lang="hu-HU" dirty="0" smtClean="0"/>
              <a:t>Porozitás, differenciál-porozitás </a:t>
            </a:r>
          </a:p>
          <a:p>
            <a:r>
              <a:rPr lang="hu-HU" dirty="0" smtClean="0"/>
              <a:t>Talaj és a talajvíz </a:t>
            </a:r>
            <a:r>
              <a:rPr lang="hu-HU" dirty="0" err="1" smtClean="0"/>
              <a:t>össz</a:t>
            </a:r>
            <a:r>
              <a:rPr lang="hu-HU" dirty="0" smtClean="0"/>
              <a:t> só tartalma, Na és Mg %</a:t>
            </a:r>
            <a:endParaRPr lang="en-US" dirty="0" smtClean="0"/>
          </a:p>
          <a:p>
            <a:r>
              <a:rPr lang="hu-HU" dirty="0" smtClean="0"/>
              <a:t>K és k értékek (vízvezető képesség)</a:t>
            </a:r>
          </a:p>
          <a:p>
            <a:r>
              <a:rPr lang="hu-HU" dirty="0" err="1" smtClean="0"/>
              <a:t>pF</a:t>
            </a:r>
            <a:r>
              <a:rPr lang="hu-HU" dirty="0" smtClean="0"/>
              <a:t> – vízkapacitás értékek (Víztározó képesség)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Vízgazdálkodási kategóriák</a:t>
            </a:r>
            <a:endParaRPr lang="en-US" dirty="0"/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04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39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Kategória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Leírás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Igen nagy vízbefogadó képességű, gyengén víztartó (homokok)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nagy vízbefogadó képességű, közepes víztartó</a:t>
                      </a:r>
                      <a:r>
                        <a:rPr lang="hu-HU" baseline="0" dirty="0" smtClean="0"/>
                        <a:t> (humuszos, vályogos homokok)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Jó vízbefogadó képességű, jó víztartó (csernozjom, öntés, réti</a:t>
                      </a:r>
                      <a:r>
                        <a:rPr lang="hu-HU" baseline="0" dirty="0" smtClean="0"/>
                        <a:t> altípusok)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IV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Közepes vízbefogadó, jó víztartó</a:t>
                      </a:r>
                      <a:r>
                        <a:rPr lang="hu-HU" baseline="0" dirty="0" smtClean="0"/>
                        <a:t> (agyagos-vályogos réti öntések, vályog talajok)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Közepes vízbefogadó, erősen víztartó (agyagos, mélyben sós réti talajok)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VI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Rossz vízbefogadó, erősen víztartó</a:t>
                      </a:r>
                      <a:r>
                        <a:rPr lang="hu-HU" baseline="0" dirty="0" smtClean="0"/>
                        <a:t> (nehéz réti és szikes talajok)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VII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Igen rossz vízbefogadó,</a:t>
                      </a:r>
                      <a:r>
                        <a:rPr lang="hu-HU" baseline="0" dirty="0" smtClean="0"/>
                        <a:t> igen erősen víztartó (igazi szikesek)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187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287" y="0"/>
            <a:ext cx="9128346" cy="6453336"/>
          </a:xfrm>
        </p:spPr>
      </p:pic>
      <p:sp>
        <p:nvSpPr>
          <p:cNvPr id="3" name="Szövegdoboz 2"/>
          <p:cNvSpPr txBox="1"/>
          <p:nvPr/>
        </p:nvSpPr>
        <p:spPr>
          <a:xfrm>
            <a:off x="323528" y="335699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Száraz év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39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Vízgazdálkodási kategóriák</a:t>
            </a:r>
            <a:endParaRPr lang="en-US" dirty="0"/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78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Kategória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Szabadföldi vízkapacitás (</a:t>
                      </a:r>
                      <a:r>
                        <a:rPr lang="hu-HU" dirty="0" err="1" smtClean="0"/>
                        <a:t>tf%</a:t>
                      </a:r>
                      <a:r>
                        <a:rPr lang="hu-HU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Hasznosítható vízkészlet a vízkapacitás %-ában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Vízáteresztő</a:t>
                      </a:r>
                      <a:r>
                        <a:rPr lang="hu-HU" baseline="0" dirty="0" smtClean="0"/>
                        <a:t> képesség (mm/óra)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&lt;16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60&lt;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300&lt;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16-24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50-60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300&lt;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24-32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50-60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100-300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IV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32-40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40-50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70-100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32-40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20-40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70-100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VI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40&lt;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20-40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30-70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VII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40&lt;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&lt;20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&lt;30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192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Tartalom helye 3" descr="Untitled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428036"/>
            <a:ext cx="9144000" cy="6457348"/>
          </a:xfrm>
        </p:spPr>
      </p:pic>
      <p:sp>
        <p:nvSpPr>
          <p:cNvPr id="5" name="Szövegdoboz 4"/>
          <p:cNvSpPr txBox="1"/>
          <p:nvPr/>
        </p:nvSpPr>
        <p:spPr>
          <a:xfrm>
            <a:off x="395536" y="476672"/>
            <a:ext cx="49319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2400" dirty="0" smtClean="0"/>
              <a:t>Magyarországi talajok vízgazdálkodási </a:t>
            </a:r>
          </a:p>
          <a:p>
            <a:pPr algn="ctr"/>
            <a:r>
              <a:rPr lang="hu-HU" sz="2400" dirty="0" smtClean="0"/>
              <a:t>kategóriái</a:t>
            </a:r>
            <a:endParaRPr lang="en-US" sz="2400" dirty="0"/>
          </a:p>
        </p:txBody>
      </p:sp>
      <p:sp>
        <p:nvSpPr>
          <p:cNvPr id="6" name="Szövegdoboz 5"/>
          <p:cNvSpPr txBox="1"/>
          <p:nvPr/>
        </p:nvSpPr>
        <p:spPr>
          <a:xfrm>
            <a:off x="1691680" y="6237312"/>
            <a:ext cx="3753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Forrás: </a:t>
            </a:r>
            <a:r>
              <a:rPr lang="hu-HU" dirty="0" err="1" smtClean="0"/>
              <a:t>Agrotopo</a:t>
            </a:r>
            <a:r>
              <a:rPr lang="hu-HU" dirty="0" smtClean="0"/>
              <a:t> adatbázis, MTA_TAKI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73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Igen ám, de….!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 tábla nem homogén!</a:t>
            </a:r>
          </a:p>
          <a:p>
            <a:r>
              <a:rPr lang="hu-HU" dirty="0" smtClean="0"/>
              <a:t>A szelvény nem homogén!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98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Szemcsefrakciók arányainak változásai a mélység függvényében</a:t>
            </a:r>
            <a:endParaRPr lang="hu-HU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827584" y="1844824"/>
          <a:ext cx="6912768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0759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3200" dirty="0" smtClean="0"/>
              <a:t>Szemcsefrakciók arányainak változásai a mélység függvényében</a:t>
            </a:r>
            <a:endParaRPr lang="hu-HU" sz="3200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835696" y="1844824"/>
          <a:ext cx="5760720" cy="4270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7128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u-HU" smtClean="0"/>
          </a:p>
        </p:txBody>
      </p:sp>
      <p:pic>
        <p:nvPicPr>
          <p:cNvPr id="53251" name="Tartalom helye 5" descr="_MG_71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1584325" y="-100013"/>
            <a:ext cx="5940425" cy="9398001"/>
          </a:xfrm>
        </p:spPr>
      </p:pic>
      <p:pic>
        <p:nvPicPr>
          <p:cNvPr id="53252" name="Tartalom helye 3" descr="_MG_712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-171450"/>
            <a:ext cx="4787900" cy="718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893" y="-23124"/>
            <a:ext cx="9273413" cy="6955060"/>
          </a:xfrm>
        </p:spPr>
      </p:pic>
    </p:spTree>
    <p:extLst>
      <p:ext uri="{BB962C8B-B14F-4D97-AF65-F5344CB8AC3E}">
        <p14:creationId xmlns:p14="http://schemas.microsoft.com/office/powerpoint/2010/main" val="339891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9698" name="Picture 2" descr="C:\Users\Endre\Pictures\OLYMPUS Viewer 3\2016_10_24\PA2400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46485" y="-2325723"/>
            <a:ext cx="10416482" cy="7812360"/>
          </a:xfrm>
        </p:spPr>
      </p:pic>
    </p:spTree>
    <p:extLst>
      <p:ext uri="{BB962C8B-B14F-4D97-AF65-F5344CB8AC3E}">
        <p14:creationId xmlns:p14="http://schemas.microsoft.com/office/powerpoint/2010/main" val="107589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9551" y="1080122"/>
            <a:ext cx="8640963" cy="6480722"/>
          </a:xfrm>
        </p:spPr>
      </p:pic>
    </p:spTree>
    <p:extLst>
      <p:ext uri="{BB962C8B-B14F-4D97-AF65-F5344CB8AC3E}">
        <p14:creationId xmlns:p14="http://schemas.microsoft.com/office/powerpoint/2010/main" val="395343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018" y="857250"/>
            <a:ext cx="7186214" cy="5080334"/>
          </a:xfrm>
        </p:spPr>
      </p:pic>
    </p:spTree>
    <p:extLst>
      <p:ext uri="{BB962C8B-B14F-4D97-AF65-F5344CB8AC3E}">
        <p14:creationId xmlns:p14="http://schemas.microsoft.com/office/powerpoint/2010/main" val="71237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70658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Tartalom helye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75047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8" y="692696"/>
            <a:ext cx="9056622" cy="4032125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 flipH="1">
            <a:off x="683568" y="476672"/>
            <a:ext cx="29900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350" dirty="0"/>
              <a:t>6-os szenzor, szikes folt</a:t>
            </a:r>
            <a:endParaRPr lang="en-US" sz="1350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337888" y="4522464"/>
            <a:ext cx="4012683" cy="2257803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3053503" y="5242018"/>
            <a:ext cx="6209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A csapadék a 20-30 cm-en átszalad, 10 cm-en és 40-60 cm-en magasabb nedvességtartalom, kérgesedés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35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19" y="1160749"/>
            <a:ext cx="9076933" cy="4058436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1183314" y="891799"/>
            <a:ext cx="677737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350" dirty="0"/>
              <a:t>8-as szenzor, feltöltődő mélyedés, a tábla legmélyebb pontja, áteresztő 10, tömörödött 20-30 </a:t>
            </a:r>
            <a:endParaRPr lang="en-US" sz="1350" dirty="0"/>
          </a:p>
          <a:p>
            <a:r>
              <a:rPr lang="hu-HU" sz="1350" dirty="0"/>
              <a:t> </a:t>
            </a:r>
            <a:endParaRPr lang="en-US" sz="1350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25" r="18486" b="28222"/>
          <a:stretch/>
        </p:blipFill>
        <p:spPr>
          <a:xfrm rot="5400000">
            <a:off x="7020234" y="3851589"/>
            <a:ext cx="2785386" cy="1462145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90212" y="4147711"/>
            <a:ext cx="2701237" cy="1804426"/>
          </a:xfrm>
          <a:prstGeom prst="rect">
            <a:avLst/>
          </a:prstGeom>
        </p:spPr>
      </p:pic>
      <p:sp>
        <p:nvSpPr>
          <p:cNvPr id="6" name="Szövegdoboz 5"/>
          <p:cNvSpPr txBox="1"/>
          <p:nvPr/>
        </p:nvSpPr>
        <p:spPr>
          <a:xfrm flipH="1">
            <a:off x="5247915" y="5247217"/>
            <a:ext cx="2141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/>
              <a:t>Nagyon gyors beszivárgás 60 cm-</a:t>
            </a:r>
            <a:r>
              <a:rPr lang="hu-HU" dirty="0" err="1"/>
              <a:t>ig</a:t>
            </a:r>
            <a:endParaRPr lang="en-US" dirty="0"/>
          </a:p>
        </p:txBody>
      </p:sp>
      <p:sp>
        <p:nvSpPr>
          <p:cNvPr id="7" name="Szövegdoboz 6"/>
          <p:cNvSpPr txBox="1"/>
          <p:nvPr/>
        </p:nvSpPr>
        <p:spPr>
          <a:xfrm>
            <a:off x="80319" y="5247217"/>
            <a:ext cx="3360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40cm-nél kemény beszivárgási határ, tömörödött réteg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46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7" y="996568"/>
            <a:ext cx="8935808" cy="3987842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1143000" y="844764"/>
            <a:ext cx="621069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350" dirty="0"/>
              <a:t>13-as szenzor, szikesedő kifolyó</a:t>
            </a:r>
            <a:endParaRPr lang="en-US" sz="1350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20386" y="3037097"/>
            <a:ext cx="3990675" cy="2245420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 flipH="1">
            <a:off x="3233762" y="5250078"/>
            <a:ext cx="5768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A 0-50 cm és az alatta elhelyezkedő szint külön életet él , felszíni elfolyás, csak 40-ig pótol, utána eltűnik!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94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2" y="424858"/>
            <a:ext cx="9144000" cy="4077532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 flipH="1">
            <a:off x="107504" y="35332"/>
            <a:ext cx="9217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1-es szenzor, mélyedés alja, kapilláris és beszivárgási zóna</a:t>
            </a:r>
            <a:endParaRPr lang="en-US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8" t="13250" r="28738" b="8001"/>
          <a:stretch/>
        </p:blipFill>
        <p:spPr>
          <a:xfrm>
            <a:off x="4932040" y="2996952"/>
            <a:ext cx="3333490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74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9144000" cy="4055885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10912" y="188640"/>
            <a:ext cx="8722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17-es szenzor, kiemelkedő homokkúp, a felszíni vízből élő szelvény</a:t>
            </a:r>
            <a:endParaRPr lang="en-US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80618" y="3814222"/>
            <a:ext cx="3501008" cy="2625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53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656"/>
            <a:ext cx="9144000" cy="4087275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 flipH="1">
            <a:off x="107504" y="0"/>
            <a:ext cx="3986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6-os szenzor, szikes folt</a:t>
            </a:r>
            <a:endParaRPr lang="en-US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992370" y="3800718"/>
            <a:ext cx="4005064" cy="2253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70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656"/>
            <a:ext cx="9144000" cy="4103077"/>
          </a:xfrm>
          <a:prstGeom prst="rect">
            <a:avLst/>
          </a:prstGeom>
        </p:spPr>
      </p:pic>
      <p:sp>
        <p:nvSpPr>
          <p:cNvPr id="6" name="Szövegdoboz 5"/>
          <p:cNvSpPr txBox="1"/>
          <p:nvPr/>
        </p:nvSpPr>
        <p:spPr>
          <a:xfrm flipH="1">
            <a:off x="35496" y="0"/>
            <a:ext cx="9180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9-es szenzor, a tábla kiemelkedő, legmagasabb , durvább textúrájú területe, tökéletes beszivárgás</a:t>
            </a:r>
            <a:endParaRPr lang="en-US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684324" y="3715099"/>
            <a:ext cx="3645024" cy="2733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97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-1548680" y="0"/>
            <a:ext cx="8229600" cy="1143000"/>
          </a:xfrm>
        </p:spPr>
        <p:txBody>
          <a:bodyPr/>
          <a:lstStyle/>
          <a:p>
            <a:r>
              <a:rPr lang="hu-HU" dirty="0" smtClean="0"/>
              <a:t>„</a:t>
            </a:r>
            <a:r>
              <a:rPr lang="hu-HU" dirty="0" err="1" smtClean="0"/>
              <a:t>Smart</a:t>
            </a:r>
            <a:r>
              <a:rPr lang="hu-HU" dirty="0" smtClean="0"/>
              <a:t>” öntözés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Statikus változók térbeli </a:t>
            </a:r>
          </a:p>
          <a:p>
            <a:pPr marL="0" indent="0">
              <a:buNone/>
            </a:pPr>
            <a:r>
              <a:rPr lang="hu-HU" dirty="0" smtClean="0"/>
              <a:t>és </a:t>
            </a:r>
            <a:r>
              <a:rPr lang="hu-HU" dirty="0" err="1" smtClean="0"/>
              <a:t>mélységbeli</a:t>
            </a:r>
            <a:r>
              <a:rPr lang="hu-HU" dirty="0" smtClean="0"/>
              <a:t> eloszlása – talajtérkép!!!!!! </a:t>
            </a:r>
          </a:p>
          <a:p>
            <a:pPr marL="0" indent="0">
              <a:buNone/>
            </a:pPr>
            <a:r>
              <a:rPr lang="hu-HU" dirty="0"/>
              <a:t>	</a:t>
            </a:r>
            <a:r>
              <a:rPr lang="hu-HU" dirty="0" smtClean="0"/>
              <a:t>	</a:t>
            </a:r>
          </a:p>
          <a:p>
            <a:pPr marL="0" indent="0">
              <a:buNone/>
            </a:pPr>
            <a:r>
              <a:rPr lang="hu-HU" dirty="0"/>
              <a:t>	</a:t>
            </a:r>
            <a:r>
              <a:rPr lang="hu-HU" dirty="0" smtClean="0"/>
              <a:t>		E nélkül nem megy!</a:t>
            </a:r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r>
              <a:rPr lang="hu-HU" dirty="0" smtClean="0"/>
              <a:t>Dinamikus változók, a kiindulási állapotok ismerete, állandó kalibrálás</a:t>
            </a:r>
            <a:endParaRPr lang="en-US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-171400"/>
            <a:ext cx="3419872" cy="241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76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9687"/>
            <a:ext cx="9167082" cy="6480720"/>
          </a:xfrm>
        </p:spPr>
      </p:pic>
      <p:sp>
        <p:nvSpPr>
          <p:cNvPr id="3" name="Szövegdoboz 2"/>
          <p:cNvSpPr txBox="1"/>
          <p:nvPr/>
        </p:nvSpPr>
        <p:spPr>
          <a:xfrm>
            <a:off x="323528" y="3887337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Nedves év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75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-27384"/>
            <a:ext cx="10328077" cy="6885384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1115616" y="5373216"/>
            <a:ext cx="729385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hu-HU" sz="3600" dirty="0" smtClean="0"/>
              <a:t>A gyorsan bevethető </a:t>
            </a:r>
            <a:r>
              <a:rPr lang="hu-HU" sz="3600" dirty="0" err="1" smtClean="0"/>
              <a:t>desszant</a:t>
            </a:r>
            <a:r>
              <a:rPr lang="hu-HU" sz="3600" dirty="0" smtClean="0"/>
              <a:t> egység!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0641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Shape 25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202" y="857250"/>
            <a:ext cx="9152404" cy="5143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123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Shape 26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202" y="857250"/>
            <a:ext cx="9152404" cy="51434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379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Shape 27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202" y="857250"/>
            <a:ext cx="9152403" cy="51434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719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Shape 29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202" y="857250"/>
            <a:ext cx="9152403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Shape 29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35980" y="1123949"/>
            <a:ext cx="2389107" cy="4247303"/>
          </a:xfrm>
          <a:prstGeom prst="rect">
            <a:avLst/>
          </a:prstGeom>
          <a:noFill/>
          <a:ln w="22225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</p:pic>
      <p:cxnSp>
        <p:nvCxnSpPr>
          <p:cNvPr id="292" name="Shape 292"/>
          <p:cNvCxnSpPr/>
          <p:nvPr/>
        </p:nvCxnSpPr>
        <p:spPr>
          <a:xfrm rot="10800000" flipH="1">
            <a:off x="2377440" y="1123949"/>
            <a:ext cx="3558540" cy="1592581"/>
          </a:xfrm>
          <a:prstGeom prst="straightConnector1">
            <a:avLst/>
          </a:prstGeom>
          <a:noFill/>
          <a:ln w="127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</p:spPr>
      </p:cxnSp>
      <p:cxnSp>
        <p:nvCxnSpPr>
          <p:cNvPr id="293" name="Shape 293"/>
          <p:cNvCxnSpPr/>
          <p:nvPr/>
        </p:nvCxnSpPr>
        <p:spPr>
          <a:xfrm>
            <a:off x="2430780" y="2716530"/>
            <a:ext cx="3505200" cy="2654722"/>
          </a:xfrm>
          <a:prstGeom prst="straightConnector1">
            <a:avLst/>
          </a:prstGeom>
          <a:noFill/>
          <a:ln w="127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</p:spPr>
      </p:cxnSp>
      <p:sp>
        <p:nvSpPr>
          <p:cNvPr id="294" name="Shape 294"/>
          <p:cNvSpPr/>
          <p:nvPr/>
        </p:nvSpPr>
        <p:spPr>
          <a:xfrm>
            <a:off x="5144530" y="5452023"/>
            <a:ext cx="3180557" cy="371856"/>
          </a:xfrm>
          <a:prstGeom prst="rect">
            <a:avLst/>
          </a:prstGeom>
          <a:noFill/>
          <a:ln>
            <a:noFill/>
          </a:ln>
        </p:spPr>
        <p:txBody>
          <a:bodyPr wrap="square" lIns="24103" tIns="24103" rIns="24103" bIns="24103" anchor="t" anchorCtr="0">
            <a:noAutofit/>
          </a:bodyPr>
          <a:lstStyle/>
          <a:p>
            <a:pPr>
              <a:buClr>
                <a:srgbClr val="171717"/>
              </a:buClr>
              <a:buSzPct val="25000"/>
            </a:pPr>
            <a:r>
              <a:rPr lang="hu-HU" sz="1050">
                <a:solidFill>
                  <a:srgbClr val="171717"/>
                </a:solidFill>
                <a:latin typeface="Courier"/>
                <a:ea typeface="Courier"/>
                <a:cs typeface="Courier"/>
                <a:sym typeface="Courier"/>
              </a:rPr>
              <a:t>Bathycalcic LUVISOL</a:t>
            </a:r>
          </a:p>
          <a:p>
            <a:pPr>
              <a:buClr>
                <a:srgbClr val="171717"/>
              </a:buClr>
              <a:buSzPct val="25000"/>
            </a:pPr>
            <a:r>
              <a:rPr lang="hu-HU" sz="1050">
                <a:solidFill>
                  <a:srgbClr val="171717"/>
                </a:solidFill>
                <a:latin typeface="Courier"/>
                <a:ea typeface="Courier"/>
                <a:cs typeface="Courier"/>
                <a:sym typeface="Courier"/>
              </a:rPr>
              <a:t>(Pantoloamic, Aric, Colluvic, Cutanic, Humic, Raptic)</a:t>
            </a:r>
          </a:p>
        </p:txBody>
      </p:sp>
    </p:spTree>
    <p:extLst>
      <p:ext uri="{BB962C8B-B14F-4D97-AF65-F5344CB8AC3E}">
        <p14:creationId xmlns:p14="http://schemas.microsoft.com/office/powerpoint/2010/main" val="48574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9" name="Shape 29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202" y="857250"/>
            <a:ext cx="9152403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Shape 30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5007068" y="2053151"/>
            <a:ext cx="4246932" cy="2388899"/>
          </a:xfrm>
          <a:prstGeom prst="rect">
            <a:avLst/>
          </a:prstGeom>
          <a:noFill/>
          <a:ln w="22225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</p:pic>
      <p:cxnSp>
        <p:nvCxnSpPr>
          <p:cNvPr id="301" name="Shape 301"/>
          <p:cNvCxnSpPr/>
          <p:nvPr/>
        </p:nvCxnSpPr>
        <p:spPr>
          <a:xfrm rot="10800000" flipH="1">
            <a:off x="2735580" y="1123949"/>
            <a:ext cx="3200400" cy="2186940"/>
          </a:xfrm>
          <a:prstGeom prst="straightConnector1">
            <a:avLst/>
          </a:prstGeom>
          <a:noFill/>
          <a:ln w="127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</p:spPr>
      </p:cxnSp>
      <p:cxnSp>
        <p:nvCxnSpPr>
          <p:cNvPr id="302" name="Shape 302"/>
          <p:cNvCxnSpPr/>
          <p:nvPr/>
        </p:nvCxnSpPr>
        <p:spPr>
          <a:xfrm>
            <a:off x="2735580" y="3310890"/>
            <a:ext cx="3200400" cy="2060362"/>
          </a:xfrm>
          <a:prstGeom prst="straightConnector1">
            <a:avLst/>
          </a:prstGeom>
          <a:noFill/>
          <a:ln w="127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</p:spPr>
      </p:cxnSp>
      <p:sp>
        <p:nvSpPr>
          <p:cNvPr id="303" name="Shape 303"/>
          <p:cNvSpPr/>
          <p:nvPr/>
        </p:nvSpPr>
        <p:spPr>
          <a:xfrm>
            <a:off x="5144530" y="5452023"/>
            <a:ext cx="3638015" cy="371856"/>
          </a:xfrm>
          <a:prstGeom prst="rect">
            <a:avLst/>
          </a:prstGeom>
          <a:noFill/>
          <a:ln>
            <a:noFill/>
          </a:ln>
        </p:spPr>
        <p:txBody>
          <a:bodyPr wrap="square" lIns="24103" tIns="24103" rIns="24103" bIns="24103" anchor="t" anchorCtr="0">
            <a:noAutofit/>
          </a:bodyPr>
          <a:lstStyle/>
          <a:p>
            <a:pPr>
              <a:buClr>
                <a:srgbClr val="171717"/>
              </a:buClr>
              <a:buSzPct val="25000"/>
            </a:pPr>
            <a:r>
              <a:rPr lang="hu-HU" sz="1050">
                <a:solidFill>
                  <a:srgbClr val="171717"/>
                </a:solidFill>
                <a:latin typeface="Courier"/>
                <a:ea typeface="Courier"/>
                <a:cs typeface="Courier"/>
                <a:sym typeface="Courier"/>
              </a:rPr>
              <a:t>Epicalcic Geoabruptic LUVISOL </a:t>
            </a:r>
          </a:p>
          <a:p>
            <a:pPr>
              <a:buClr>
                <a:srgbClr val="171717"/>
              </a:buClr>
              <a:buSzPct val="25000"/>
            </a:pPr>
            <a:r>
              <a:rPr lang="hu-HU" sz="1050">
                <a:solidFill>
                  <a:srgbClr val="171717"/>
                </a:solidFill>
                <a:latin typeface="Courier"/>
                <a:ea typeface="Courier"/>
                <a:cs typeface="Courier"/>
                <a:sym typeface="Courier"/>
              </a:rPr>
              <a:t>(Loamic, Aric, Colluvic, Cutanic, Hypereutric, Humic, Raptic)</a:t>
            </a:r>
          </a:p>
        </p:txBody>
      </p:sp>
    </p:spTree>
    <p:extLst>
      <p:ext uri="{BB962C8B-B14F-4D97-AF65-F5344CB8AC3E}">
        <p14:creationId xmlns:p14="http://schemas.microsoft.com/office/powerpoint/2010/main" val="426912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" name="Shape 3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25030" y="2141154"/>
            <a:ext cx="835154" cy="377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Shape 3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47037" y="969750"/>
            <a:ext cx="798605" cy="377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Shape 3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352417" y="2141154"/>
            <a:ext cx="753618" cy="377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Shape 32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287181" y="969750"/>
            <a:ext cx="924234" cy="377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Shape 32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98267" y="1425150"/>
            <a:ext cx="909167" cy="377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Shape 32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321448" y="969750"/>
            <a:ext cx="854343" cy="377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Shape 323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3356886" y="2141154"/>
            <a:ext cx="812311" cy="377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4" name="Shape 324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2279448" y="969750"/>
            <a:ext cx="900943" cy="377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Shape 325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1229421" y="2082204"/>
            <a:ext cx="873531" cy="377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6" name="Shape 326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99901" y="969750"/>
            <a:ext cx="953025" cy="3771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2544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5" name="Shape 38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844" y="857250"/>
            <a:ext cx="9153687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6" name="Shape 38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11932" y="2694766"/>
            <a:ext cx="2637472" cy="1495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7" name="Shape 38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311932" y="1035130"/>
            <a:ext cx="2637472" cy="1495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8" name="Shape 38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311932" y="4354401"/>
            <a:ext cx="2637472" cy="1495901"/>
          </a:xfrm>
          <a:prstGeom prst="rect">
            <a:avLst/>
          </a:prstGeom>
          <a:noFill/>
          <a:ln>
            <a:noFill/>
          </a:ln>
        </p:spPr>
      </p:pic>
      <p:sp>
        <p:nvSpPr>
          <p:cNvPr id="389" name="Shape 389"/>
          <p:cNvSpPr/>
          <p:nvPr/>
        </p:nvSpPr>
        <p:spPr>
          <a:xfrm>
            <a:off x="6795040" y="5550455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90" name="Shape 390"/>
          <p:cNvSpPr/>
          <p:nvPr/>
        </p:nvSpPr>
        <p:spPr>
          <a:xfrm>
            <a:off x="6476238" y="1650397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91" name="Shape 391"/>
          <p:cNvSpPr/>
          <p:nvPr/>
        </p:nvSpPr>
        <p:spPr>
          <a:xfrm>
            <a:off x="6461569" y="2871525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92" name="Shape 392"/>
          <p:cNvSpPr/>
          <p:nvPr/>
        </p:nvSpPr>
        <p:spPr>
          <a:xfrm>
            <a:off x="6462903" y="3085171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182519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7" name="Shape 39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842" y="857250"/>
            <a:ext cx="915368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8" name="Shape 39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11932" y="2694766"/>
            <a:ext cx="2637472" cy="1495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99" name="Shape 39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311932" y="1035130"/>
            <a:ext cx="2637472" cy="1495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0" name="Shape 40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311932" y="4354401"/>
            <a:ext cx="2637472" cy="1495901"/>
          </a:xfrm>
          <a:prstGeom prst="rect">
            <a:avLst/>
          </a:prstGeom>
          <a:noFill/>
          <a:ln>
            <a:noFill/>
          </a:ln>
        </p:spPr>
      </p:pic>
      <p:sp>
        <p:nvSpPr>
          <p:cNvPr id="401" name="Shape 401"/>
          <p:cNvSpPr/>
          <p:nvPr/>
        </p:nvSpPr>
        <p:spPr>
          <a:xfrm>
            <a:off x="6955060" y="5565695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02" name="Shape 402"/>
          <p:cNvSpPr/>
          <p:nvPr/>
        </p:nvSpPr>
        <p:spPr>
          <a:xfrm>
            <a:off x="6659118" y="1743266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03" name="Shape 403"/>
          <p:cNvSpPr/>
          <p:nvPr/>
        </p:nvSpPr>
        <p:spPr>
          <a:xfrm>
            <a:off x="6609207" y="2825091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04" name="Shape 404"/>
          <p:cNvSpPr/>
          <p:nvPr/>
        </p:nvSpPr>
        <p:spPr>
          <a:xfrm>
            <a:off x="6614541" y="3085171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27421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" name="Shape 40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842" y="857250"/>
            <a:ext cx="9153686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" name="Shape 4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11932" y="2694766"/>
            <a:ext cx="2637472" cy="1495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11" name="Shape 4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311932" y="1035130"/>
            <a:ext cx="2637472" cy="1495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12" name="Shape 41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311932" y="4354401"/>
            <a:ext cx="2637472" cy="1495901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Shape 413"/>
          <p:cNvSpPr/>
          <p:nvPr/>
        </p:nvSpPr>
        <p:spPr>
          <a:xfrm>
            <a:off x="7115079" y="5558076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14" name="Shape 414"/>
          <p:cNvSpPr/>
          <p:nvPr/>
        </p:nvSpPr>
        <p:spPr>
          <a:xfrm>
            <a:off x="6841998" y="1830228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15" name="Shape 415"/>
          <p:cNvSpPr/>
          <p:nvPr/>
        </p:nvSpPr>
        <p:spPr>
          <a:xfrm>
            <a:off x="6753796" y="2921436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16" name="Shape 416"/>
          <p:cNvSpPr/>
          <p:nvPr/>
        </p:nvSpPr>
        <p:spPr>
          <a:xfrm>
            <a:off x="6753796" y="3015912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418280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35" y="857250"/>
            <a:ext cx="7192960" cy="5085104"/>
          </a:xfrm>
        </p:spPr>
      </p:pic>
    </p:spTree>
    <p:extLst>
      <p:ext uri="{BB962C8B-B14F-4D97-AF65-F5344CB8AC3E}">
        <p14:creationId xmlns:p14="http://schemas.microsoft.com/office/powerpoint/2010/main" val="334306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1" name="Shape 4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842" y="857250"/>
            <a:ext cx="9153685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2" name="Shape 4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11932" y="2694766"/>
            <a:ext cx="2637472" cy="1495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23" name="Shape 4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311932" y="1035130"/>
            <a:ext cx="2637472" cy="1495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24" name="Shape 42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311932" y="4354401"/>
            <a:ext cx="2637472" cy="1495901"/>
          </a:xfrm>
          <a:prstGeom prst="rect">
            <a:avLst/>
          </a:prstGeom>
          <a:noFill/>
          <a:ln>
            <a:noFill/>
          </a:ln>
        </p:spPr>
      </p:pic>
      <p:sp>
        <p:nvSpPr>
          <p:cNvPr id="425" name="Shape 425"/>
          <p:cNvSpPr/>
          <p:nvPr/>
        </p:nvSpPr>
        <p:spPr>
          <a:xfrm>
            <a:off x="7275099" y="5367576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26" name="Shape 426"/>
          <p:cNvSpPr/>
          <p:nvPr/>
        </p:nvSpPr>
        <p:spPr>
          <a:xfrm>
            <a:off x="7062978" y="1878997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27" name="Shape 427"/>
          <p:cNvSpPr/>
          <p:nvPr/>
        </p:nvSpPr>
        <p:spPr>
          <a:xfrm>
            <a:off x="6897243" y="3371660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28" name="Shape 428"/>
          <p:cNvSpPr/>
          <p:nvPr/>
        </p:nvSpPr>
        <p:spPr>
          <a:xfrm>
            <a:off x="6897243" y="3542371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167704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3" name="Shape 4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842" y="857250"/>
            <a:ext cx="9153685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Shape 4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11932" y="2694766"/>
            <a:ext cx="2637472" cy="1495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35" name="Shape 4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311932" y="1035130"/>
            <a:ext cx="2637472" cy="1495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36" name="Shape 43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311932" y="4354401"/>
            <a:ext cx="2637472" cy="1495901"/>
          </a:xfrm>
          <a:prstGeom prst="rect">
            <a:avLst/>
          </a:prstGeom>
          <a:noFill/>
          <a:ln>
            <a:noFill/>
          </a:ln>
        </p:spPr>
      </p:pic>
      <p:sp>
        <p:nvSpPr>
          <p:cNvPr id="437" name="Shape 437"/>
          <p:cNvSpPr/>
          <p:nvPr/>
        </p:nvSpPr>
        <p:spPr>
          <a:xfrm>
            <a:off x="7435119" y="5550455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38" name="Shape 438"/>
          <p:cNvSpPr/>
          <p:nvPr/>
        </p:nvSpPr>
        <p:spPr>
          <a:xfrm>
            <a:off x="7253478" y="1700307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39" name="Shape 439"/>
          <p:cNvSpPr/>
          <p:nvPr/>
        </p:nvSpPr>
        <p:spPr>
          <a:xfrm>
            <a:off x="7068312" y="3215354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40" name="Shape 440"/>
          <p:cNvSpPr/>
          <p:nvPr/>
        </p:nvSpPr>
        <p:spPr>
          <a:xfrm>
            <a:off x="7080123" y="3379089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2218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5" name="Shape 4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841" y="857250"/>
            <a:ext cx="9153685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46" name="Shape 44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11932" y="2694766"/>
            <a:ext cx="2637472" cy="1495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47" name="Shape 44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311932" y="1035130"/>
            <a:ext cx="2637472" cy="1495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48" name="Shape 44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311932" y="4354401"/>
            <a:ext cx="2637472" cy="1495901"/>
          </a:xfrm>
          <a:prstGeom prst="rect">
            <a:avLst/>
          </a:prstGeom>
          <a:noFill/>
          <a:ln>
            <a:noFill/>
          </a:ln>
        </p:spPr>
      </p:pic>
      <p:sp>
        <p:nvSpPr>
          <p:cNvPr id="449" name="Shape 449"/>
          <p:cNvSpPr/>
          <p:nvPr/>
        </p:nvSpPr>
        <p:spPr>
          <a:xfrm>
            <a:off x="7580757" y="5565695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50" name="Shape 450"/>
          <p:cNvSpPr/>
          <p:nvPr/>
        </p:nvSpPr>
        <p:spPr>
          <a:xfrm>
            <a:off x="7413498" y="1993297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51" name="Shape 451"/>
          <p:cNvSpPr/>
          <p:nvPr/>
        </p:nvSpPr>
        <p:spPr>
          <a:xfrm>
            <a:off x="7224903" y="3143893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52" name="Shape 452"/>
          <p:cNvSpPr/>
          <p:nvPr/>
        </p:nvSpPr>
        <p:spPr>
          <a:xfrm>
            <a:off x="7224903" y="3275671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124943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7" name="Shape 4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841" y="857250"/>
            <a:ext cx="9153685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58" name="Shape 45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11932" y="2694766"/>
            <a:ext cx="2637472" cy="1495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59" name="Shape 45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311932" y="1035130"/>
            <a:ext cx="2637472" cy="1495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60" name="Shape 46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311932" y="4354401"/>
            <a:ext cx="2637472" cy="1495901"/>
          </a:xfrm>
          <a:prstGeom prst="rect">
            <a:avLst/>
          </a:prstGeom>
          <a:noFill/>
          <a:ln>
            <a:noFill/>
          </a:ln>
        </p:spPr>
      </p:pic>
      <p:sp>
        <p:nvSpPr>
          <p:cNvPr id="461" name="Shape 461"/>
          <p:cNvSpPr/>
          <p:nvPr/>
        </p:nvSpPr>
        <p:spPr>
          <a:xfrm>
            <a:off x="7778019" y="5565695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62" name="Shape 462"/>
          <p:cNvSpPr/>
          <p:nvPr/>
        </p:nvSpPr>
        <p:spPr>
          <a:xfrm>
            <a:off x="7580757" y="1978056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63" name="Shape 463"/>
          <p:cNvSpPr/>
          <p:nvPr/>
        </p:nvSpPr>
        <p:spPr>
          <a:xfrm>
            <a:off x="7377303" y="3075527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64" name="Shape 464"/>
          <p:cNvSpPr/>
          <p:nvPr/>
        </p:nvSpPr>
        <p:spPr>
          <a:xfrm>
            <a:off x="7377303" y="3207305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54326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9" name="Shape 46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842" y="857250"/>
            <a:ext cx="9153684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70" name="Shape 47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11932" y="2694766"/>
            <a:ext cx="2637472" cy="1495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71" name="Shape 47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311932" y="1035130"/>
            <a:ext cx="2637472" cy="1495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72" name="Shape 47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311932" y="4354401"/>
            <a:ext cx="2637472" cy="1495901"/>
          </a:xfrm>
          <a:prstGeom prst="rect">
            <a:avLst/>
          </a:prstGeom>
          <a:noFill/>
          <a:ln>
            <a:noFill/>
          </a:ln>
        </p:spPr>
      </p:pic>
      <p:sp>
        <p:nvSpPr>
          <p:cNvPr id="473" name="Shape 473"/>
          <p:cNvSpPr/>
          <p:nvPr/>
        </p:nvSpPr>
        <p:spPr>
          <a:xfrm>
            <a:off x="7930419" y="5558076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74" name="Shape 474"/>
          <p:cNvSpPr/>
          <p:nvPr/>
        </p:nvSpPr>
        <p:spPr>
          <a:xfrm>
            <a:off x="7802118" y="2039016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75" name="Shape 475"/>
          <p:cNvSpPr/>
          <p:nvPr/>
        </p:nvSpPr>
        <p:spPr>
          <a:xfrm>
            <a:off x="7530846" y="3021258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76" name="Shape 476"/>
          <p:cNvSpPr/>
          <p:nvPr/>
        </p:nvSpPr>
        <p:spPr>
          <a:xfrm>
            <a:off x="7530846" y="3184993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5164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" name="Shape 48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842" y="857250"/>
            <a:ext cx="9153684" cy="5143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82" name="Shape 48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11932" y="2694766"/>
            <a:ext cx="2637472" cy="1495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83" name="Shape 48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311932" y="1035130"/>
            <a:ext cx="2637472" cy="1495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84" name="Shape 48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311932" y="4354401"/>
            <a:ext cx="2637472" cy="1495901"/>
          </a:xfrm>
          <a:prstGeom prst="rect">
            <a:avLst/>
          </a:prstGeom>
          <a:noFill/>
          <a:ln>
            <a:noFill/>
          </a:ln>
        </p:spPr>
      </p:pic>
      <p:sp>
        <p:nvSpPr>
          <p:cNvPr id="485" name="Shape 485"/>
          <p:cNvSpPr/>
          <p:nvPr/>
        </p:nvSpPr>
        <p:spPr>
          <a:xfrm>
            <a:off x="8113299" y="5542836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86" name="Shape 486"/>
          <p:cNvSpPr/>
          <p:nvPr/>
        </p:nvSpPr>
        <p:spPr>
          <a:xfrm>
            <a:off x="7984998" y="1985677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87" name="Shape 487"/>
          <p:cNvSpPr/>
          <p:nvPr/>
        </p:nvSpPr>
        <p:spPr>
          <a:xfrm>
            <a:off x="7689723" y="2978931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88" name="Shape 488"/>
          <p:cNvSpPr/>
          <p:nvPr/>
        </p:nvSpPr>
        <p:spPr>
          <a:xfrm>
            <a:off x="7689723" y="3085171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112110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3" name="Shape 49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842" y="857250"/>
            <a:ext cx="9153684" cy="5143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94" name="Shape 49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11932" y="2694766"/>
            <a:ext cx="2637472" cy="1495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95" name="Shape 49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311932" y="1035130"/>
            <a:ext cx="2637472" cy="1495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96" name="Shape 49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311932" y="4354401"/>
            <a:ext cx="2637472" cy="1495901"/>
          </a:xfrm>
          <a:prstGeom prst="rect">
            <a:avLst/>
          </a:prstGeom>
          <a:noFill/>
          <a:ln>
            <a:noFill/>
          </a:ln>
        </p:spPr>
      </p:pic>
      <p:sp>
        <p:nvSpPr>
          <p:cNvPr id="497" name="Shape 497"/>
          <p:cNvSpPr/>
          <p:nvPr/>
        </p:nvSpPr>
        <p:spPr>
          <a:xfrm>
            <a:off x="8250460" y="5542836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98" name="Shape 498"/>
          <p:cNvSpPr/>
          <p:nvPr/>
        </p:nvSpPr>
        <p:spPr>
          <a:xfrm>
            <a:off x="8183118" y="1939956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99" name="Shape 499"/>
          <p:cNvSpPr/>
          <p:nvPr/>
        </p:nvSpPr>
        <p:spPr>
          <a:xfrm>
            <a:off x="7799832" y="2953393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00" name="Shape 500"/>
          <p:cNvSpPr/>
          <p:nvPr/>
        </p:nvSpPr>
        <p:spPr>
          <a:xfrm>
            <a:off x="7811643" y="3085171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114243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5" name="Shape 50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842" y="857250"/>
            <a:ext cx="9153684" cy="5143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06" name="Shape 50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11932" y="2694766"/>
            <a:ext cx="2637472" cy="1495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07" name="Shape 50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311932" y="1035130"/>
            <a:ext cx="2637472" cy="1495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08" name="Shape 50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311932" y="4354401"/>
            <a:ext cx="2637472" cy="1495901"/>
          </a:xfrm>
          <a:prstGeom prst="rect">
            <a:avLst/>
          </a:prstGeom>
          <a:noFill/>
          <a:ln>
            <a:noFill/>
          </a:ln>
        </p:spPr>
      </p:pic>
      <p:sp>
        <p:nvSpPr>
          <p:cNvPr id="509" name="Shape 509"/>
          <p:cNvSpPr/>
          <p:nvPr/>
        </p:nvSpPr>
        <p:spPr>
          <a:xfrm>
            <a:off x="8440960" y="5558076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10" name="Shape 510"/>
          <p:cNvSpPr/>
          <p:nvPr/>
        </p:nvSpPr>
        <p:spPr>
          <a:xfrm>
            <a:off x="8358378" y="1932337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11" name="Shape 511"/>
          <p:cNvSpPr/>
          <p:nvPr/>
        </p:nvSpPr>
        <p:spPr>
          <a:xfrm>
            <a:off x="7971663" y="3357300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12" name="Shape 512"/>
          <p:cNvSpPr/>
          <p:nvPr/>
        </p:nvSpPr>
        <p:spPr>
          <a:xfrm>
            <a:off x="7971663" y="3588091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34340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7" name="Shape 5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841" y="857250"/>
            <a:ext cx="9153683" cy="5143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18" name="Shape 5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11932" y="2694766"/>
            <a:ext cx="2637472" cy="1495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19" name="Shape 5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311932" y="1035130"/>
            <a:ext cx="2637472" cy="1495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20" name="Shape 52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311932" y="4354401"/>
            <a:ext cx="2637472" cy="1495901"/>
          </a:xfrm>
          <a:prstGeom prst="rect">
            <a:avLst/>
          </a:prstGeom>
          <a:noFill/>
          <a:ln>
            <a:noFill/>
          </a:ln>
        </p:spPr>
      </p:pic>
      <p:sp>
        <p:nvSpPr>
          <p:cNvPr id="521" name="Shape 521"/>
          <p:cNvSpPr/>
          <p:nvPr/>
        </p:nvSpPr>
        <p:spPr>
          <a:xfrm>
            <a:off x="8600979" y="5489495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22" name="Shape 522"/>
          <p:cNvSpPr/>
          <p:nvPr/>
        </p:nvSpPr>
        <p:spPr>
          <a:xfrm>
            <a:off x="8571738" y="1330356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23" name="Shape 523"/>
          <p:cNvSpPr/>
          <p:nvPr/>
        </p:nvSpPr>
        <p:spPr>
          <a:xfrm>
            <a:off x="8127492" y="3456955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24" name="Shape 524"/>
          <p:cNvSpPr/>
          <p:nvPr/>
        </p:nvSpPr>
        <p:spPr>
          <a:xfrm>
            <a:off x="8139303" y="3511891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173807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9" name="Shape 5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841" y="857250"/>
            <a:ext cx="9153683" cy="5143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30" name="Shape 5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11932" y="2694766"/>
            <a:ext cx="2637472" cy="1495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31" name="Shape 53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311932" y="1035130"/>
            <a:ext cx="2637472" cy="1495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32" name="Shape 53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311932" y="4354401"/>
            <a:ext cx="2637472" cy="1495901"/>
          </a:xfrm>
          <a:prstGeom prst="rect">
            <a:avLst/>
          </a:prstGeom>
          <a:noFill/>
          <a:ln>
            <a:noFill/>
          </a:ln>
        </p:spPr>
      </p:pic>
      <p:sp>
        <p:nvSpPr>
          <p:cNvPr id="533" name="Shape 533"/>
          <p:cNvSpPr/>
          <p:nvPr/>
        </p:nvSpPr>
        <p:spPr>
          <a:xfrm>
            <a:off x="8777478" y="5535216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34" name="Shape 534"/>
          <p:cNvSpPr/>
          <p:nvPr/>
        </p:nvSpPr>
        <p:spPr>
          <a:xfrm>
            <a:off x="8762238" y="1969389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35" name="Shape 535"/>
          <p:cNvSpPr/>
          <p:nvPr/>
        </p:nvSpPr>
        <p:spPr>
          <a:xfrm>
            <a:off x="8130349" y="3442716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36" name="Shape 536"/>
          <p:cNvSpPr/>
          <p:nvPr/>
        </p:nvSpPr>
        <p:spPr>
          <a:xfrm>
            <a:off x="8130349" y="3496270"/>
            <a:ext cx="99822" cy="99822"/>
          </a:xfrm>
          <a:prstGeom prst="flowChartConnector">
            <a:avLst/>
          </a:prstGeom>
          <a:noFill/>
          <a:ln w="76200" cap="flat" cmpd="sng">
            <a:solidFill>
              <a:srgbClr val="C00000"/>
            </a:solidFill>
            <a:prstDash val="solid"/>
            <a:miter lim="400000"/>
            <a:headEnd type="none" w="med" len="med"/>
            <a:tailEnd type="none" w="med" len="med"/>
          </a:ln>
          <a:effectLst>
            <a:outerShdw blurRad="38100" dist="12700" dir="5400000" rotWithShape="0">
              <a:srgbClr val="000000">
                <a:alpha val="49803"/>
              </a:srgbClr>
            </a:outerShdw>
          </a:effectLst>
        </p:spPr>
        <p:txBody>
          <a:bodyPr wrap="square" lIns="24103" tIns="24103" rIns="24103" bIns="2410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125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256291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095" y="857250"/>
            <a:ext cx="7147921" cy="5053263"/>
          </a:xfrm>
        </p:spPr>
      </p:pic>
    </p:spTree>
    <p:extLst>
      <p:ext uri="{BB962C8B-B14F-4D97-AF65-F5344CB8AC3E}">
        <p14:creationId xmlns:p14="http://schemas.microsoft.com/office/powerpoint/2010/main" val="306428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 flipH="1">
            <a:off x="5193780" y="1367057"/>
            <a:ext cx="3554683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hu-HU" sz="3600" dirty="0" smtClean="0"/>
              <a:t>A nehéztüzérség…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724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2.png" title="Kép"/>
          <p:cNvPicPr preferRelativeResize="0"/>
          <p:nvPr/>
        </p:nvPicPr>
        <p:blipFill>
          <a:blip r:embed="rId2" cstate="print"/>
          <a:stretch>
            <a:fillRect/>
          </a:stretch>
        </p:blipFill>
        <p:spPr>
          <a:xfrm>
            <a:off x="-828600" y="-99392"/>
            <a:ext cx="10620672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9072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3651"/>
            <a:ext cx="9144000" cy="6470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59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3651"/>
            <a:ext cx="9144000" cy="6470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91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-7453"/>
            <a:ext cx="6685495" cy="686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17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49674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06868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93134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709857" y="790993"/>
            <a:ext cx="76065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000" dirty="0" smtClean="0"/>
              <a:t>Konklúzió?</a:t>
            </a:r>
            <a:endParaRPr lang="en-US" sz="40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755576" y="2015129"/>
            <a:ext cx="77048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Ismerd meg a rendszer adottságait! – Statikus térképezés</a:t>
            </a:r>
          </a:p>
          <a:p>
            <a:r>
              <a:rPr lang="hu-HU" dirty="0" smtClean="0"/>
              <a:t>Mérd fel az állapotát! – dinamikus monitoring, majdnem „</a:t>
            </a:r>
            <a:r>
              <a:rPr lang="hu-HU" dirty="0" err="1" smtClean="0"/>
              <a:t>smart</a:t>
            </a:r>
            <a:r>
              <a:rPr lang="hu-HU" dirty="0" smtClean="0"/>
              <a:t>” megoldások</a:t>
            </a:r>
          </a:p>
          <a:p>
            <a:r>
              <a:rPr lang="hu-HU" dirty="0" smtClean="0"/>
              <a:t>Hozd meg a döntést, határozd meg a dózisokat! – Precíziós gazdálkodás! </a:t>
            </a:r>
          </a:p>
          <a:p>
            <a:endParaRPr lang="hu-HU" dirty="0"/>
          </a:p>
          <a:p>
            <a:r>
              <a:rPr lang="hu-HU" dirty="0" smtClean="0"/>
              <a:t>Az első kettő nélkül nem megy!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94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0802" y="944749"/>
            <a:ext cx="6980152" cy="4934657"/>
          </a:xfrm>
        </p:spPr>
      </p:pic>
      <p:sp>
        <p:nvSpPr>
          <p:cNvPr id="5" name="Szövegdoboz 4"/>
          <p:cNvSpPr txBox="1"/>
          <p:nvPr/>
        </p:nvSpPr>
        <p:spPr>
          <a:xfrm>
            <a:off x="200025" y="2650332"/>
            <a:ext cx="2690993" cy="15465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350" dirty="0"/>
              <a:t>Száraz év:</a:t>
            </a:r>
          </a:p>
          <a:p>
            <a:r>
              <a:rPr lang="hu-HU" sz="1350" dirty="0"/>
              <a:t>Legrosszabb</a:t>
            </a:r>
          </a:p>
          <a:p>
            <a:r>
              <a:rPr lang="hu-HU" sz="1350" dirty="0"/>
              <a:t>	talajvíz mentes homok</a:t>
            </a:r>
          </a:p>
          <a:p>
            <a:r>
              <a:rPr lang="hu-HU" sz="1350" dirty="0"/>
              <a:t>	pangóvizes homok</a:t>
            </a:r>
          </a:p>
          <a:p>
            <a:r>
              <a:rPr lang="hu-HU" sz="1350" dirty="0"/>
              <a:t>	agyag + vízhatás</a:t>
            </a:r>
          </a:p>
          <a:p>
            <a:r>
              <a:rPr lang="hu-HU" sz="1350" dirty="0"/>
              <a:t>	vizes homok</a:t>
            </a:r>
          </a:p>
          <a:p>
            <a:r>
              <a:rPr lang="hu-HU" sz="1350" dirty="0"/>
              <a:t>Legjobb</a:t>
            </a:r>
            <a:endParaRPr lang="en-US" sz="1350" dirty="0"/>
          </a:p>
        </p:txBody>
      </p:sp>
      <p:cxnSp>
        <p:nvCxnSpPr>
          <p:cNvPr id="6" name="Egyenes összekötő nyíllal 5"/>
          <p:cNvCxnSpPr/>
          <p:nvPr/>
        </p:nvCxnSpPr>
        <p:spPr>
          <a:xfrm>
            <a:off x="628650" y="3131218"/>
            <a:ext cx="0" cy="821156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108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ép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436" y="840328"/>
            <a:ext cx="7275564" cy="5143500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200025" y="2650332"/>
            <a:ext cx="2692853" cy="15465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350" dirty="0"/>
              <a:t>Száraz év:</a:t>
            </a:r>
          </a:p>
          <a:p>
            <a:r>
              <a:rPr lang="hu-HU" sz="1350" dirty="0"/>
              <a:t>Legrosszabb</a:t>
            </a:r>
          </a:p>
          <a:p>
            <a:r>
              <a:rPr lang="hu-HU" sz="1350" dirty="0"/>
              <a:t>	homok+ nincs vízhatás</a:t>
            </a:r>
          </a:p>
          <a:p>
            <a:r>
              <a:rPr lang="hu-HU" sz="1350" dirty="0"/>
              <a:t>	agyag + nincs vízhatás</a:t>
            </a:r>
          </a:p>
          <a:p>
            <a:r>
              <a:rPr lang="hu-HU" sz="1350" dirty="0"/>
              <a:t>	agyag + vízhatás</a:t>
            </a:r>
          </a:p>
          <a:p>
            <a:r>
              <a:rPr lang="hu-HU" sz="1350" dirty="0"/>
              <a:t>	homok+ vízhatás</a:t>
            </a:r>
          </a:p>
          <a:p>
            <a:r>
              <a:rPr lang="hu-HU" sz="1350" dirty="0"/>
              <a:t>Legjobb</a:t>
            </a:r>
            <a:endParaRPr lang="en-US" sz="1350" dirty="0"/>
          </a:p>
        </p:txBody>
      </p:sp>
      <p:cxnSp>
        <p:nvCxnSpPr>
          <p:cNvPr id="7" name="Egyenes összekötő nyíllal 6"/>
          <p:cNvCxnSpPr/>
          <p:nvPr/>
        </p:nvCxnSpPr>
        <p:spPr>
          <a:xfrm>
            <a:off x="628650" y="3131218"/>
            <a:ext cx="0" cy="821156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876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5084</TotalTime>
  <Words>741</Words>
  <Application>Microsoft Office PowerPoint</Application>
  <PresentationFormat>Diavetítés a képernyőre (4:3 oldalarány)</PresentationFormat>
  <Paragraphs>180</Paragraphs>
  <Slides>78</Slides>
  <Notes>20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78</vt:i4>
      </vt:variant>
    </vt:vector>
  </HeadingPairs>
  <TitlesOfParts>
    <vt:vector size="83" baseType="lpstr">
      <vt:lpstr>Arial</vt:lpstr>
      <vt:lpstr>Calibri</vt:lpstr>
      <vt:lpstr>Courier</vt:lpstr>
      <vt:lpstr>Helvetica Neue Light</vt:lpstr>
      <vt:lpstr>Office-téma</vt:lpstr>
      <vt:lpstr>2015-2024 a TALAJ évtizede</vt:lpstr>
      <vt:lpstr>A talajok vízgazdálkodái jellemzői  (különös tekintettel az öntözésre)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„Nálunk minden homogén”!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Szolonyeces réti</vt:lpstr>
      <vt:lpstr>Mészlepedékes csernozjom</vt:lpstr>
      <vt:lpstr>Réti szolonyec</vt:lpstr>
      <vt:lpstr>PowerPoint-bemutató</vt:lpstr>
      <vt:lpstr>Mi rejlik a foltosság mögött?</vt:lpstr>
      <vt:lpstr>Mi rejlik a foltosság mögött?</vt:lpstr>
      <vt:lpstr>Nézzük az öntözést!</vt:lpstr>
      <vt:lpstr>A jól kivitelezett öntözés előnyös talajtani hatásai – rövid táv</vt:lpstr>
      <vt:lpstr>A rosszul kivitelezett öntözés talajtani hatásai – hosszú táv</vt:lpstr>
      <vt:lpstr>Az öntözésnél figyelembe veendő tényezők</vt:lpstr>
      <vt:lpstr>Az öntözésnél kiemelt fontosságú talajtulajdonságok</vt:lpstr>
      <vt:lpstr>Vízgazdálkodási kategóriák</vt:lpstr>
      <vt:lpstr>Vízgazdálkodási kategóriák</vt:lpstr>
      <vt:lpstr>PowerPoint-bemutató</vt:lpstr>
      <vt:lpstr>Igen ám, de….!</vt:lpstr>
      <vt:lpstr>Szemcsefrakciók arányainak változásai a mélység függvényében</vt:lpstr>
      <vt:lpstr>Szemcsefrakciók arányainak változásai a mélység függvényében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„Smart” öntözés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termesztés hatása a talaj termőképességére. A talaj, mint a növénytermesztés alapja</dc:title>
  <dc:creator>Endre</dc:creator>
  <cp:lastModifiedBy>Windows-felhasználó</cp:lastModifiedBy>
  <cp:revision>85</cp:revision>
  <dcterms:created xsi:type="dcterms:W3CDTF">2017-01-05T10:25:20Z</dcterms:created>
  <dcterms:modified xsi:type="dcterms:W3CDTF">2020-07-09T05:27:10Z</dcterms:modified>
</cp:coreProperties>
</file>